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Lst>
  <p:notesMasterIdLst>
    <p:notesMasterId r:id="rId31"/>
  </p:notesMasterIdLst>
  <p:handoutMasterIdLst>
    <p:handoutMasterId r:id="rId32"/>
  </p:handoutMasterIdLst>
  <p:sldIdLst>
    <p:sldId id="433" r:id="rId2"/>
    <p:sldId id="495" r:id="rId3"/>
    <p:sldId id="496" r:id="rId4"/>
    <p:sldId id="497" r:id="rId5"/>
    <p:sldId id="499" r:id="rId6"/>
    <p:sldId id="501" r:id="rId7"/>
    <p:sldId id="502" r:id="rId8"/>
    <p:sldId id="518" r:id="rId9"/>
    <p:sldId id="529" r:id="rId10"/>
    <p:sldId id="507" r:id="rId11"/>
    <p:sldId id="524" r:id="rId12"/>
    <p:sldId id="506" r:id="rId13"/>
    <p:sldId id="516" r:id="rId14"/>
    <p:sldId id="522" r:id="rId15"/>
    <p:sldId id="521" r:id="rId16"/>
    <p:sldId id="530" r:id="rId17"/>
    <p:sldId id="514" r:id="rId18"/>
    <p:sldId id="515" r:id="rId19"/>
    <p:sldId id="517" r:id="rId20"/>
    <p:sldId id="533" r:id="rId21"/>
    <p:sldId id="532" r:id="rId22"/>
    <p:sldId id="525" r:id="rId23"/>
    <p:sldId id="536" r:id="rId24"/>
    <p:sldId id="534" r:id="rId25"/>
    <p:sldId id="527" r:id="rId26"/>
    <p:sldId id="526" r:id="rId27"/>
    <p:sldId id="531" r:id="rId28"/>
    <p:sldId id="528" r:id="rId29"/>
    <p:sldId id="494" r:id="rId30"/>
  </p:sldIdLst>
  <p:sldSz cx="9144000" cy="6858000" type="screen4x3"/>
  <p:notesSz cx="6797675" cy="9926638"/>
  <p:custDataLst>
    <p:tags r:id="rId33"/>
  </p:custDataLst>
  <p:defaultTextStyle>
    <a:defPPr>
      <a:defRPr lang="de-DE"/>
    </a:defPPr>
    <a:lvl1pPr algn="l" rtl="0" fontAlgn="base">
      <a:spcBef>
        <a:spcPct val="0"/>
      </a:spcBef>
      <a:spcAft>
        <a:spcPct val="0"/>
      </a:spcAft>
      <a:defRPr sz="1600" kern="1200">
        <a:solidFill>
          <a:schemeClr val="tx1"/>
        </a:solidFill>
        <a:latin typeface="Tahoma" pitchFamily="34" charset="0"/>
        <a:ea typeface="+mn-ea"/>
        <a:cs typeface="+mn-cs"/>
      </a:defRPr>
    </a:lvl1pPr>
    <a:lvl2pPr marL="457200" algn="l" rtl="0" fontAlgn="base">
      <a:spcBef>
        <a:spcPct val="0"/>
      </a:spcBef>
      <a:spcAft>
        <a:spcPct val="0"/>
      </a:spcAft>
      <a:defRPr sz="1600" kern="1200">
        <a:solidFill>
          <a:schemeClr val="tx1"/>
        </a:solidFill>
        <a:latin typeface="Tahoma" pitchFamily="34" charset="0"/>
        <a:ea typeface="+mn-ea"/>
        <a:cs typeface="+mn-cs"/>
      </a:defRPr>
    </a:lvl2pPr>
    <a:lvl3pPr marL="914400" algn="l" rtl="0" fontAlgn="base">
      <a:spcBef>
        <a:spcPct val="0"/>
      </a:spcBef>
      <a:spcAft>
        <a:spcPct val="0"/>
      </a:spcAft>
      <a:defRPr sz="1600" kern="1200">
        <a:solidFill>
          <a:schemeClr val="tx1"/>
        </a:solidFill>
        <a:latin typeface="Tahoma" pitchFamily="34" charset="0"/>
        <a:ea typeface="+mn-ea"/>
        <a:cs typeface="+mn-cs"/>
      </a:defRPr>
    </a:lvl3pPr>
    <a:lvl4pPr marL="1371600" algn="l" rtl="0" fontAlgn="base">
      <a:spcBef>
        <a:spcPct val="0"/>
      </a:spcBef>
      <a:spcAft>
        <a:spcPct val="0"/>
      </a:spcAft>
      <a:defRPr sz="1600" kern="1200">
        <a:solidFill>
          <a:schemeClr val="tx1"/>
        </a:solidFill>
        <a:latin typeface="Tahoma" pitchFamily="34" charset="0"/>
        <a:ea typeface="+mn-ea"/>
        <a:cs typeface="+mn-cs"/>
      </a:defRPr>
    </a:lvl4pPr>
    <a:lvl5pPr marL="1828800" algn="l" rtl="0" fontAlgn="base">
      <a:spcBef>
        <a:spcPct val="0"/>
      </a:spcBef>
      <a:spcAft>
        <a:spcPct val="0"/>
      </a:spcAft>
      <a:defRPr sz="1600" kern="1200">
        <a:solidFill>
          <a:schemeClr val="tx1"/>
        </a:solidFill>
        <a:latin typeface="Tahoma" pitchFamily="34" charset="0"/>
        <a:ea typeface="+mn-ea"/>
        <a:cs typeface="+mn-cs"/>
      </a:defRPr>
    </a:lvl5pPr>
    <a:lvl6pPr marL="2286000" algn="l" defTabSz="914400" rtl="0" eaLnBrk="1" latinLnBrk="0" hangingPunct="1">
      <a:defRPr sz="1600" kern="1200">
        <a:solidFill>
          <a:schemeClr val="tx1"/>
        </a:solidFill>
        <a:latin typeface="Tahoma" pitchFamily="34" charset="0"/>
        <a:ea typeface="+mn-ea"/>
        <a:cs typeface="+mn-cs"/>
      </a:defRPr>
    </a:lvl6pPr>
    <a:lvl7pPr marL="2743200" algn="l" defTabSz="914400" rtl="0" eaLnBrk="1" latinLnBrk="0" hangingPunct="1">
      <a:defRPr sz="1600" kern="1200">
        <a:solidFill>
          <a:schemeClr val="tx1"/>
        </a:solidFill>
        <a:latin typeface="Tahoma" pitchFamily="34" charset="0"/>
        <a:ea typeface="+mn-ea"/>
        <a:cs typeface="+mn-cs"/>
      </a:defRPr>
    </a:lvl7pPr>
    <a:lvl8pPr marL="3200400" algn="l" defTabSz="914400" rtl="0" eaLnBrk="1" latinLnBrk="0" hangingPunct="1">
      <a:defRPr sz="1600" kern="1200">
        <a:solidFill>
          <a:schemeClr val="tx1"/>
        </a:solidFill>
        <a:latin typeface="Tahoma" pitchFamily="34" charset="0"/>
        <a:ea typeface="+mn-ea"/>
        <a:cs typeface="+mn-cs"/>
      </a:defRPr>
    </a:lvl8pPr>
    <a:lvl9pPr marL="3657600" algn="l" defTabSz="914400" rtl="0" eaLnBrk="1" latinLnBrk="0" hangingPunct="1">
      <a:defRPr sz="16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436">
          <p15:clr>
            <a:srgbClr val="A4A3A4"/>
          </p15:clr>
        </p15:guide>
        <p15:guide id="2" orient="horz" pos="1071">
          <p15:clr>
            <a:srgbClr val="A4A3A4"/>
          </p15:clr>
        </p15:guide>
        <p15:guide id="3" orient="horz" pos="3158">
          <p15:clr>
            <a:srgbClr val="A4A3A4"/>
          </p15:clr>
        </p15:guide>
        <p15:guide id="4" pos="1202">
          <p15:clr>
            <a:srgbClr val="A4A3A4"/>
          </p15:clr>
        </p15:guide>
        <p15:guide id="5" orient="horz" pos="709">
          <p15:clr>
            <a:srgbClr val="A4A3A4"/>
          </p15:clr>
        </p15:guide>
        <p15:guide id="6" orient="horz" pos="3113">
          <p15:clr>
            <a:srgbClr val="A4A3A4"/>
          </p15:clr>
        </p15:guide>
        <p15:guide id="7" pos="2880">
          <p15:clr>
            <a:srgbClr val="A4A3A4"/>
          </p15:clr>
        </p15:guide>
        <p15:guide id="8" pos="2336">
          <p15:clr>
            <a:srgbClr val="A4A3A4"/>
          </p15:clr>
        </p15:guide>
        <p15:guide id="9" orient="horz" pos="2024">
          <p15:clr>
            <a:srgbClr val="A4A3A4"/>
          </p15:clr>
        </p15:guide>
        <p15:guide id="10" pos="204">
          <p15:clr>
            <a:srgbClr val="A4A3A4"/>
          </p15:clr>
        </p15:guide>
        <p15:guide id="11" pos="4105">
          <p15:clr>
            <a:srgbClr val="A4A3A4"/>
          </p15:clr>
        </p15:guide>
        <p15:guide id="12" orient="horz" pos="2341">
          <p15:clr>
            <a:srgbClr val="A4A3A4"/>
          </p15:clr>
        </p15:guide>
        <p15:guide id="13" orient="horz" pos="1842">
          <p15:clr>
            <a:srgbClr val="A4A3A4"/>
          </p15:clr>
        </p15:guide>
      </p15:sldGuideLst>
    </p:ext>
    <p:ext uri="{2D200454-40CA-4A62-9FC3-DE9A4176ACB9}">
      <p15:notesGuideLst xmlns:p15="http://schemas.microsoft.com/office/powerpoint/2012/main">
        <p15:guide id="1" orient="horz" pos="3122">
          <p15:clr>
            <a:srgbClr val="A4A3A4"/>
          </p15:clr>
        </p15:guide>
        <p15:guide id="2" pos="2132">
          <p15:clr>
            <a:srgbClr val="A4A3A4"/>
          </p15:clr>
        </p15:guide>
        <p15:guide id="3" orient="horz" pos="3129">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67A"/>
    <a:srgbClr val="003366"/>
    <a:srgbClr val="FF3300"/>
    <a:srgbClr val="AFDDFF"/>
    <a:srgbClr val="F8D16E"/>
    <a:srgbClr val="E6E6E6"/>
    <a:srgbClr val="FFB7FF"/>
    <a:srgbClr val="FF7C80"/>
    <a:srgbClr val="000099"/>
    <a:srgbClr val="FADE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9095" autoAdjust="0"/>
  </p:normalViewPr>
  <p:slideViewPr>
    <p:cSldViewPr>
      <p:cViewPr varScale="1">
        <p:scale>
          <a:sx n="132" d="100"/>
          <a:sy n="132" d="100"/>
        </p:scale>
        <p:origin x="636" y="114"/>
      </p:cViewPr>
      <p:guideLst>
        <p:guide orient="horz" pos="436"/>
        <p:guide orient="horz" pos="1071"/>
        <p:guide orient="horz" pos="3158"/>
        <p:guide pos="1202"/>
        <p:guide orient="horz" pos="709"/>
        <p:guide orient="horz" pos="3113"/>
        <p:guide pos="2880"/>
        <p:guide pos="2336"/>
        <p:guide orient="horz" pos="2024"/>
        <p:guide pos="204"/>
        <p:guide pos="4105"/>
        <p:guide orient="horz" pos="2341"/>
        <p:guide orient="horz" pos="1842"/>
      </p:guideLst>
    </p:cSldViewPr>
  </p:slideViewPr>
  <p:notesTextViewPr>
    <p:cViewPr>
      <p:scale>
        <a:sx n="100" d="100"/>
        <a:sy n="100" d="100"/>
      </p:scale>
      <p:origin x="0" y="0"/>
    </p:cViewPr>
  </p:notesTextViewPr>
  <p:sorterViewPr>
    <p:cViewPr>
      <p:scale>
        <a:sx n="100" d="100"/>
        <a:sy n="100" d="100"/>
      </p:scale>
      <p:origin x="0" y="-1866"/>
    </p:cViewPr>
  </p:sorterViewPr>
  <p:notesViewPr>
    <p:cSldViewPr>
      <p:cViewPr varScale="1">
        <p:scale>
          <a:sx n="89" d="100"/>
          <a:sy n="89" d="100"/>
        </p:scale>
        <p:origin x="-3786" y="-114"/>
      </p:cViewPr>
      <p:guideLst>
        <p:guide orient="horz" pos="3122"/>
        <p:guide pos="2132"/>
        <p:guide orient="horz" pos="3129"/>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bwMode="auto">
          <a:xfrm>
            <a:off x="1" y="0"/>
            <a:ext cx="2946084" cy="496333"/>
          </a:xfrm>
          <a:prstGeom prst="rect">
            <a:avLst/>
          </a:prstGeom>
          <a:noFill/>
          <a:ln w="9525">
            <a:noFill/>
            <a:miter lim="800000"/>
            <a:headEnd/>
            <a:tailEnd/>
          </a:ln>
          <a:effectLst/>
        </p:spPr>
        <p:txBody>
          <a:bodyPr vert="horz" wrap="square" lIns="91969" tIns="45984" rIns="91969" bIns="45984" numCol="1" anchor="t" anchorCtr="0" compatLnSpc="1">
            <a:prstTxWarp prst="textNoShape">
              <a:avLst/>
            </a:prstTxWarp>
          </a:bodyPr>
          <a:lstStyle>
            <a:lvl1pPr defTabSz="918906">
              <a:defRPr sz="1200">
                <a:latin typeface="Arial" charset="0"/>
              </a:defRPr>
            </a:lvl1pPr>
          </a:lstStyle>
          <a:p>
            <a:pPr>
              <a:defRPr/>
            </a:pPr>
            <a:endParaRPr lang="de-DE"/>
          </a:p>
        </p:txBody>
      </p:sp>
      <p:sp>
        <p:nvSpPr>
          <p:cNvPr id="228355" name="Rectangle 3"/>
          <p:cNvSpPr>
            <a:spLocks noGrp="1" noChangeArrowheads="1"/>
          </p:cNvSpPr>
          <p:nvPr>
            <p:ph type="dt" sz="quarter" idx="1"/>
          </p:nvPr>
        </p:nvSpPr>
        <p:spPr bwMode="auto">
          <a:xfrm>
            <a:off x="3849997" y="0"/>
            <a:ext cx="2946084" cy="496333"/>
          </a:xfrm>
          <a:prstGeom prst="rect">
            <a:avLst/>
          </a:prstGeom>
          <a:noFill/>
          <a:ln w="9525">
            <a:noFill/>
            <a:miter lim="800000"/>
            <a:headEnd/>
            <a:tailEnd/>
          </a:ln>
          <a:effectLst/>
        </p:spPr>
        <p:txBody>
          <a:bodyPr vert="horz" wrap="square" lIns="91969" tIns="45984" rIns="91969" bIns="45984" numCol="1" anchor="t" anchorCtr="0" compatLnSpc="1">
            <a:prstTxWarp prst="textNoShape">
              <a:avLst/>
            </a:prstTxWarp>
          </a:bodyPr>
          <a:lstStyle>
            <a:lvl1pPr algn="r" defTabSz="918906">
              <a:defRPr sz="1200">
                <a:latin typeface="Arial" charset="0"/>
              </a:defRPr>
            </a:lvl1pPr>
          </a:lstStyle>
          <a:p>
            <a:pPr>
              <a:defRPr/>
            </a:pPr>
            <a:endParaRPr lang="de-DE"/>
          </a:p>
        </p:txBody>
      </p:sp>
      <p:sp>
        <p:nvSpPr>
          <p:cNvPr id="228356" name="Rectangle 4"/>
          <p:cNvSpPr>
            <a:spLocks noGrp="1" noChangeArrowheads="1"/>
          </p:cNvSpPr>
          <p:nvPr>
            <p:ph type="ftr" sz="quarter" idx="2"/>
          </p:nvPr>
        </p:nvSpPr>
        <p:spPr bwMode="auto">
          <a:xfrm>
            <a:off x="1" y="9428716"/>
            <a:ext cx="2946084" cy="496333"/>
          </a:xfrm>
          <a:prstGeom prst="rect">
            <a:avLst/>
          </a:prstGeom>
          <a:noFill/>
          <a:ln w="9525">
            <a:noFill/>
            <a:miter lim="800000"/>
            <a:headEnd/>
            <a:tailEnd/>
          </a:ln>
          <a:effectLst/>
        </p:spPr>
        <p:txBody>
          <a:bodyPr vert="horz" wrap="square" lIns="91969" tIns="45984" rIns="91969" bIns="45984" numCol="1" anchor="b" anchorCtr="0" compatLnSpc="1">
            <a:prstTxWarp prst="textNoShape">
              <a:avLst/>
            </a:prstTxWarp>
          </a:bodyPr>
          <a:lstStyle>
            <a:lvl1pPr defTabSz="918906">
              <a:defRPr sz="1200">
                <a:latin typeface="Arial" charset="0"/>
              </a:defRPr>
            </a:lvl1pPr>
          </a:lstStyle>
          <a:p>
            <a:pPr>
              <a:defRPr/>
            </a:pPr>
            <a:endParaRPr lang="de-DE"/>
          </a:p>
        </p:txBody>
      </p:sp>
      <p:sp>
        <p:nvSpPr>
          <p:cNvPr id="228357" name="Rectangle 5"/>
          <p:cNvSpPr>
            <a:spLocks noGrp="1" noChangeArrowheads="1"/>
          </p:cNvSpPr>
          <p:nvPr>
            <p:ph type="sldNum" sz="quarter" idx="3"/>
          </p:nvPr>
        </p:nvSpPr>
        <p:spPr bwMode="auto">
          <a:xfrm>
            <a:off x="3849997" y="9428716"/>
            <a:ext cx="2946084" cy="496333"/>
          </a:xfrm>
          <a:prstGeom prst="rect">
            <a:avLst/>
          </a:prstGeom>
          <a:noFill/>
          <a:ln w="9525">
            <a:noFill/>
            <a:miter lim="800000"/>
            <a:headEnd/>
            <a:tailEnd/>
          </a:ln>
          <a:effectLst/>
        </p:spPr>
        <p:txBody>
          <a:bodyPr vert="horz" wrap="square" lIns="91969" tIns="45984" rIns="91969" bIns="45984" numCol="1" anchor="b" anchorCtr="0" compatLnSpc="1">
            <a:prstTxWarp prst="textNoShape">
              <a:avLst/>
            </a:prstTxWarp>
          </a:bodyPr>
          <a:lstStyle>
            <a:lvl1pPr algn="r" defTabSz="918906">
              <a:defRPr sz="1200">
                <a:latin typeface="Arial" charset="0"/>
              </a:defRPr>
            </a:lvl1pPr>
          </a:lstStyle>
          <a:p>
            <a:pPr>
              <a:defRPr/>
            </a:pPr>
            <a:fld id="{FD273C91-CE03-4A52-BC8B-72E579E88D41}" type="slidenum">
              <a:rPr lang="de-DE"/>
              <a:pPr>
                <a:defRPr/>
              </a:pPr>
              <a:t>‹Nr.›</a:t>
            </a:fld>
            <a:endParaRPr lang="de-DE"/>
          </a:p>
        </p:txBody>
      </p:sp>
    </p:spTree>
    <p:extLst>
      <p:ext uri="{BB962C8B-B14F-4D97-AF65-F5344CB8AC3E}">
        <p14:creationId xmlns:p14="http://schemas.microsoft.com/office/powerpoint/2010/main" val="2541215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2946084" cy="496333"/>
          </a:xfrm>
          <a:prstGeom prst="rect">
            <a:avLst/>
          </a:prstGeom>
          <a:noFill/>
          <a:ln w="9525">
            <a:noFill/>
            <a:miter lim="800000"/>
            <a:headEnd/>
            <a:tailEnd/>
          </a:ln>
          <a:effectLst/>
        </p:spPr>
        <p:txBody>
          <a:bodyPr vert="horz" wrap="square" lIns="91969" tIns="45984" rIns="91969" bIns="45984" numCol="1" anchor="t" anchorCtr="0" compatLnSpc="1">
            <a:prstTxWarp prst="textNoShape">
              <a:avLst/>
            </a:prstTxWarp>
          </a:bodyPr>
          <a:lstStyle>
            <a:lvl1pPr defTabSz="918906">
              <a:defRPr sz="1200">
                <a:latin typeface="Arial" charset="0"/>
              </a:defRPr>
            </a:lvl1pPr>
          </a:lstStyle>
          <a:p>
            <a:pPr>
              <a:defRPr/>
            </a:pPr>
            <a:endParaRPr lang="de-DE"/>
          </a:p>
        </p:txBody>
      </p:sp>
      <p:sp>
        <p:nvSpPr>
          <p:cNvPr id="19459" name="Rectangle 3"/>
          <p:cNvSpPr>
            <a:spLocks noGrp="1" noChangeArrowheads="1"/>
          </p:cNvSpPr>
          <p:nvPr>
            <p:ph type="dt" idx="1"/>
          </p:nvPr>
        </p:nvSpPr>
        <p:spPr bwMode="auto">
          <a:xfrm>
            <a:off x="3849997" y="0"/>
            <a:ext cx="2946084" cy="496333"/>
          </a:xfrm>
          <a:prstGeom prst="rect">
            <a:avLst/>
          </a:prstGeom>
          <a:noFill/>
          <a:ln w="9525">
            <a:noFill/>
            <a:miter lim="800000"/>
            <a:headEnd/>
            <a:tailEnd/>
          </a:ln>
          <a:effectLst/>
        </p:spPr>
        <p:txBody>
          <a:bodyPr vert="horz" wrap="square" lIns="91969" tIns="45984" rIns="91969" bIns="45984" numCol="1" anchor="t" anchorCtr="0" compatLnSpc="1">
            <a:prstTxWarp prst="textNoShape">
              <a:avLst/>
            </a:prstTxWarp>
          </a:bodyPr>
          <a:lstStyle>
            <a:lvl1pPr algn="r" defTabSz="918906">
              <a:defRPr sz="1200">
                <a:latin typeface="Arial" charset="0"/>
              </a:defRPr>
            </a:lvl1pPr>
          </a:lstStyle>
          <a:p>
            <a:pPr>
              <a:defRPr/>
            </a:pPr>
            <a:endParaRPr lang="de-DE"/>
          </a:p>
        </p:txBody>
      </p:sp>
      <p:sp>
        <p:nvSpPr>
          <p:cNvPr id="6148" name="Rectangle 4"/>
          <p:cNvSpPr>
            <a:spLocks noGrp="1" noRot="1" noChangeAspect="1" noChangeArrowheads="1" noTextEdit="1"/>
          </p:cNvSpPr>
          <p:nvPr>
            <p:ph type="sldImg" idx="2"/>
          </p:nvPr>
        </p:nvSpPr>
        <p:spPr bwMode="auto">
          <a:xfrm>
            <a:off x="917575" y="746125"/>
            <a:ext cx="4962525"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5"/>
          <p:cNvSpPr>
            <a:spLocks noGrp="1" noChangeArrowheads="1"/>
          </p:cNvSpPr>
          <p:nvPr>
            <p:ph type="body" sz="quarter" idx="3"/>
          </p:nvPr>
        </p:nvSpPr>
        <p:spPr bwMode="auto">
          <a:xfrm>
            <a:off x="679131" y="4715153"/>
            <a:ext cx="5439415" cy="4466987"/>
          </a:xfrm>
          <a:prstGeom prst="rect">
            <a:avLst/>
          </a:prstGeom>
          <a:noFill/>
          <a:ln w="9525">
            <a:noFill/>
            <a:miter lim="800000"/>
            <a:headEnd/>
            <a:tailEnd/>
          </a:ln>
          <a:effectLst/>
        </p:spPr>
        <p:txBody>
          <a:bodyPr vert="horz" wrap="square" lIns="91969" tIns="45984" rIns="91969" bIns="45984"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19462" name="Rectangle 6"/>
          <p:cNvSpPr>
            <a:spLocks noGrp="1" noChangeArrowheads="1"/>
          </p:cNvSpPr>
          <p:nvPr>
            <p:ph type="ftr" sz="quarter" idx="4"/>
          </p:nvPr>
        </p:nvSpPr>
        <p:spPr bwMode="auto">
          <a:xfrm>
            <a:off x="1" y="9428716"/>
            <a:ext cx="2946084" cy="496333"/>
          </a:xfrm>
          <a:prstGeom prst="rect">
            <a:avLst/>
          </a:prstGeom>
          <a:noFill/>
          <a:ln w="9525">
            <a:noFill/>
            <a:miter lim="800000"/>
            <a:headEnd/>
            <a:tailEnd/>
          </a:ln>
          <a:effectLst/>
        </p:spPr>
        <p:txBody>
          <a:bodyPr vert="horz" wrap="square" lIns="91969" tIns="45984" rIns="91969" bIns="45984" numCol="1" anchor="b" anchorCtr="0" compatLnSpc="1">
            <a:prstTxWarp prst="textNoShape">
              <a:avLst/>
            </a:prstTxWarp>
          </a:bodyPr>
          <a:lstStyle>
            <a:lvl1pPr defTabSz="918906">
              <a:defRPr sz="1200">
                <a:latin typeface="Arial" charset="0"/>
              </a:defRPr>
            </a:lvl1pPr>
          </a:lstStyle>
          <a:p>
            <a:pPr>
              <a:defRPr/>
            </a:pPr>
            <a:endParaRPr lang="de-DE"/>
          </a:p>
        </p:txBody>
      </p:sp>
      <p:sp>
        <p:nvSpPr>
          <p:cNvPr id="19463" name="Rectangle 7"/>
          <p:cNvSpPr>
            <a:spLocks noGrp="1" noChangeArrowheads="1"/>
          </p:cNvSpPr>
          <p:nvPr>
            <p:ph type="sldNum" sz="quarter" idx="5"/>
          </p:nvPr>
        </p:nvSpPr>
        <p:spPr bwMode="auto">
          <a:xfrm>
            <a:off x="3849997" y="9428716"/>
            <a:ext cx="2946084" cy="496333"/>
          </a:xfrm>
          <a:prstGeom prst="rect">
            <a:avLst/>
          </a:prstGeom>
          <a:noFill/>
          <a:ln w="9525">
            <a:noFill/>
            <a:miter lim="800000"/>
            <a:headEnd/>
            <a:tailEnd/>
          </a:ln>
          <a:effectLst/>
        </p:spPr>
        <p:txBody>
          <a:bodyPr vert="horz" wrap="square" lIns="91969" tIns="45984" rIns="91969" bIns="45984" numCol="1" anchor="b" anchorCtr="0" compatLnSpc="1">
            <a:prstTxWarp prst="textNoShape">
              <a:avLst/>
            </a:prstTxWarp>
          </a:bodyPr>
          <a:lstStyle>
            <a:lvl1pPr algn="r" defTabSz="918906">
              <a:defRPr sz="1200">
                <a:latin typeface="Arial" charset="0"/>
              </a:defRPr>
            </a:lvl1pPr>
          </a:lstStyle>
          <a:p>
            <a:pPr>
              <a:defRPr/>
            </a:pPr>
            <a:fld id="{326ABA01-9DD4-424B-80E6-E9BD5A62C725}" type="slidenum">
              <a:rPr lang="de-DE"/>
              <a:pPr>
                <a:defRPr/>
              </a:pPr>
              <a:t>‹Nr.›</a:t>
            </a:fld>
            <a:endParaRPr lang="de-DE"/>
          </a:p>
        </p:txBody>
      </p:sp>
    </p:spTree>
    <p:extLst>
      <p:ext uri="{BB962C8B-B14F-4D97-AF65-F5344CB8AC3E}">
        <p14:creationId xmlns:p14="http://schemas.microsoft.com/office/powerpoint/2010/main" val="4965340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524C82F-ACB9-4A5D-8C1A-43EB34C308EC}" type="slidenum">
              <a:rPr lang="de-DE" smtClean="0">
                <a:solidFill>
                  <a:prstClr val="black"/>
                </a:solidFill>
              </a:rPr>
              <a:pPr>
                <a:defRPr/>
              </a:pPr>
              <a:t>0</a:t>
            </a:fld>
            <a:endParaRPr lang="de-DE" dirty="0">
              <a:solidFill>
                <a:prstClr val="black"/>
              </a:solidFill>
            </a:endParaRPr>
          </a:p>
        </p:txBody>
      </p:sp>
    </p:spTree>
    <p:extLst>
      <p:ext uri="{BB962C8B-B14F-4D97-AF65-F5344CB8AC3E}">
        <p14:creationId xmlns:p14="http://schemas.microsoft.com/office/powerpoint/2010/main" val="189738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17</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331673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18</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63619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20</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600635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21</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298447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22</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3838435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23</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49296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24</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415444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25</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79450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26</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361906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27</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141768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DAA9E5AC-63CC-4CDD-BAD9-2FBBE426B1D4}" type="slidenum">
              <a:rPr lang="de-DE" altLang="de-DE">
                <a:solidFill>
                  <a:srgbClr val="000000"/>
                </a:solidFill>
                <a:latin typeface="Times New Roman" panose="02020603050405020304" pitchFamily="18" charset="0"/>
              </a:rPr>
              <a:pPr/>
              <a:t>1</a:t>
            </a:fld>
            <a:endParaRPr lang="de-DE" altLang="de-DE">
              <a:solidFill>
                <a:srgbClr val="000000"/>
              </a:solidFill>
              <a:latin typeface="Times New Roman" panose="02020603050405020304" pitchFamily="18" charset="0"/>
            </a:endParaRPr>
          </a:p>
        </p:txBody>
      </p:sp>
      <p:sp>
        <p:nvSpPr>
          <p:cNvPr id="7171"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2"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956826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5524C82F-ACB9-4A5D-8C1A-43EB34C308EC}" type="slidenum">
              <a:rPr lang="de-DE" smtClean="0">
                <a:solidFill>
                  <a:prstClr val="black"/>
                </a:solidFill>
              </a:rPr>
              <a:pPr>
                <a:defRPr/>
              </a:pPr>
              <a:t>28</a:t>
            </a:fld>
            <a:endParaRPr lang="de-DE" dirty="0">
              <a:solidFill>
                <a:prstClr val="black"/>
              </a:solidFill>
            </a:endParaRPr>
          </a:p>
        </p:txBody>
      </p:sp>
    </p:spTree>
    <p:extLst>
      <p:ext uri="{BB962C8B-B14F-4D97-AF65-F5344CB8AC3E}">
        <p14:creationId xmlns:p14="http://schemas.microsoft.com/office/powerpoint/2010/main" val="18973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D0112BEE-0B1D-4EA8-A141-108BB786FBB8}" type="slidenum">
              <a:rPr lang="de-DE" altLang="de-DE">
                <a:solidFill>
                  <a:srgbClr val="000000"/>
                </a:solidFill>
                <a:latin typeface="Times New Roman" panose="02020603050405020304" pitchFamily="18" charset="0"/>
              </a:rPr>
              <a:pPr/>
              <a:t>3</a:t>
            </a:fld>
            <a:endParaRPr lang="de-DE" altLang="de-DE">
              <a:solidFill>
                <a:srgbClr val="000000"/>
              </a:solidFill>
              <a:latin typeface="Times New Roman" panose="02020603050405020304" pitchFamily="18" charset="0"/>
            </a:endParaRPr>
          </a:p>
        </p:txBody>
      </p:sp>
      <p:sp>
        <p:nvSpPr>
          <p:cNvPr id="9219"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0"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231076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245EBCA6-CE43-4E43-A7DF-FD986FDAEE2E}" type="slidenum">
              <a:rPr lang="de-DE" altLang="de-DE">
                <a:solidFill>
                  <a:srgbClr val="000000"/>
                </a:solidFill>
                <a:latin typeface="Times New Roman" panose="02020603050405020304" pitchFamily="18" charset="0"/>
              </a:rPr>
              <a:pPr/>
              <a:t>4</a:t>
            </a:fld>
            <a:endParaRPr lang="de-DE" altLang="de-DE">
              <a:solidFill>
                <a:srgbClr val="000000"/>
              </a:solidFill>
              <a:latin typeface="Times New Roman" panose="02020603050405020304" pitchFamily="18" charset="0"/>
            </a:endParaRPr>
          </a:p>
        </p:txBody>
      </p:sp>
      <p:sp>
        <p:nvSpPr>
          <p:cNvPr id="14339"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191297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543614FB-E9AD-4AC3-98FA-25F3D687A758}" type="slidenum">
              <a:rPr lang="de-DE" altLang="de-DE">
                <a:solidFill>
                  <a:srgbClr val="000000"/>
                </a:solidFill>
                <a:latin typeface="Times New Roman" panose="02020603050405020304" pitchFamily="18" charset="0"/>
              </a:rPr>
              <a:pPr/>
              <a:t>5</a:t>
            </a:fld>
            <a:endParaRPr lang="de-DE" altLang="de-DE">
              <a:solidFill>
                <a:srgbClr val="000000"/>
              </a:solidFill>
              <a:latin typeface="Times New Roman" panose="02020603050405020304" pitchFamily="18" charset="0"/>
            </a:endParaRPr>
          </a:p>
        </p:txBody>
      </p:sp>
      <p:sp>
        <p:nvSpPr>
          <p:cNvPr id="18435"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327682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6E7EE9DE-56FD-4EB9-BA1A-3D0AFF42B1CC}" type="slidenum">
              <a:rPr lang="de-DE" altLang="de-DE">
                <a:solidFill>
                  <a:srgbClr val="000000"/>
                </a:solidFill>
                <a:latin typeface="Times New Roman" panose="02020603050405020304" pitchFamily="18" charset="0"/>
              </a:rPr>
              <a:pPr/>
              <a:t>8</a:t>
            </a:fld>
            <a:endParaRPr lang="de-DE" altLang="de-DE">
              <a:solidFill>
                <a:srgbClr val="000000"/>
              </a:solidFill>
              <a:latin typeface="Times New Roman" panose="02020603050405020304" pitchFamily="18" charset="0"/>
            </a:endParaRPr>
          </a:p>
        </p:txBody>
      </p:sp>
      <p:sp>
        <p:nvSpPr>
          <p:cNvPr id="1126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113626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6F63522E-7431-45F7-AA91-87C3E9A487B8}" type="slidenum">
              <a:rPr lang="de-DE" altLang="de-DE">
                <a:solidFill>
                  <a:srgbClr val="000000"/>
                </a:solidFill>
                <a:latin typeface="Times New Roman" panose="02020603050405020304" pitchFamily="18" charset="0"/>
              </a:rPr>
              <a:pPr/>
              <a:t>9</a:t>
            </a:fld>
            <a:endParaRPr lang="de-DE" altLang="de-DE">
              <a:solidFill>
                <a:srgbClr val="000000"/>
              </a:solidFill>
              <a:latin typeface="Times New Roman" panose="02020603050405020304" pitchFamily="18" charset="0"/>
            </a:endParaRPr>
          </a:p>
        </p:txBody>
      </p:sp>
      <p:sp>
        <p:nvSpPr>
          <p:cNvPr id="22531"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197666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12</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63910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panose="020B0604020202020204" pitchFamily="34" charset="-128"/>
              </a:defRPr>
            </a:lvl9pPr>
          </a:lstStyle>
          <a:p>
            <a:fld id="{135C462F-E810-4DA2-BE32-BD0D3C7C5FA2}" type="slidenum">
              <a:rPr lang="de-DE" altLang="de-DE">
                <a:solidFill>
                  <a:srgbClr val="000000"/>
                </a:solidFill>
                <a:latin typeface="Times New Roman" panose="02020603050405020304" pitchFamily="18" charset="0"/>
              </a:rPr>
              <a:pPr/>
              <a:t>16</a:t>
            </a:fld>
            <a:endParaRPr lang="de-DE" altLang="de-DE">
              <a:solidFill>
                <a:srgbClr val="000000"/>
              </a:solidFill>
              <a:latin typeface="Times New Roman" panose="02020603050405020304" pitchFamily="18" charset="0"/>
            </a:endParaRPr>
          </a:p>
        </p:txBody>
      </p:sp>
      <p:sp>
        <p:nvSpPr>
          <p:cNvPr id="26627" name="Rectangle 1"/>
          <p:cNvSpPr txBox="1">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val="2003239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15"/>
          <p:cNvSpPr>
            <a:spLocks noChangeArrowheads="1"/>
          </p:cNvSpPr>
          <p:nvPr userDrawn="1"/>
        </p:nvSpPr>
        <p:spPr bwMode="auto">
          <a:xfrm>
            <a:off x="0" y="0"/>
            <a:ext cx="9144000" cy="6858000"/>
          </a:xfrm>
          <a:prstGeom prst="rect">
            <a:avLst/>
          </a:prstGeom>
          <a:solidFill>
            <a:srgbClr val="14267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sp>
        <p:nvSpPr>
          <p:cNvPr id="5" name="Rectangle 3"/>
          <p:cNvSpPr>
            <a:spLocks noChangeArrowheads="1"/>
          </p:cNvSpPr>
          <p:nvPr/>
        </p:nvSpPr>
        <p:spPr bwMode="auto">
          <a:xfrm>
            <a:off x="7086600" y="3048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endParaRPr lang="de-DE" sz="1000">
              <a:solidFill>
                <a:schemeClr val="bg1"/>
              </a:solidFill>
              <a:latin typeface="Arial Unicode MS" pitchFamily="34" charset="-128"/>
            </a:endParaRPr>
          </a:p>
        </p:txBody>
      </p:sp>
      <p:pic>
        <p:nvPicPr>
          <p:cNvPr id="6" name="Picture 31" descr="heine_logo_weis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5950" y="1111250"/>
            <a:ext cx="20193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subTitle" idx="1"/>
          </p:nvPr>
        </p:nvSpPr>
        <p:spPr>
          <a:xfrm>
            <a:off x="544513" y="5084763"/>
            <a:ext cx="6400800" cy="1198562"/>
          </a:xfrm>
        </p:spPr>
        <p:txBody>
          <a:bodyPr/>
          <a:lstStyle>
            <a:lvl1pPr marL="0" indent="0">
              <a:buFontTx/>
              <a:buNone/>
              <a:defRPr>
                <a:solidFill>
                  <a:schemeClr val="bg1"/>
                </a:solidFill>
              </a:defRPr>
            </a:lvl1pPr>
          </a:lstStyle>
          <a:p>
            <a:endParaRPr lang="de-DE"/>
          </a:p>
        </p:txBody>
      </p:sp>
      <p:sp>
        <p:nvSpPr>
          <p:cNvPr id="5125" name="Rectangle 5"/>
          <p:cNvSpPr>
            <a:spLocks noGrp="1" noChangeArrowheads="1"/>
          </p:cNvSpPr>
          <p:nvPr>
            <p:ph type="ctrTitle"/>
          </p:nvPr>
        </p:nvSpPr>
        <p:spPr>
          <a:xfrm>
            <a:off x="544513" y="3068638"/>
            <a:ext cx="7772400" cy="1081087"/>
          </a:xfrm>
        </p:spPr>
        <p:txBody>
          <a:bodyPr/>
          <a:lstStyle>
            <a:lvl1pPr>
              <a:lnSpc>
                <a:spcPct val="120000"/>
              </a:lnSpc>
              <a:spcBef>
                <a:spcPct val="25000"/>
              </a:spcBef>
              <a:defRPr sz="2800">
                <a:solidFill>
                  <a:schemeClr val="bg1"/>
                </a:solidFill>
              </a:defRPr>
            </a:lvl1pPr>
          </a:lstStyle>
          <a:p>
            <a:endParaRPr lang="de-DE"/>
          </a:p>
        </p:txBody>
      </p:sp>
    </p:spTree>
    <p:extLst>
      <p:ext uri="{BB962C8B-B14F-4D97-AF65-F5344CB8AC3E}">
        <p14:creationId xmlns:p14="http://schemas.microsoft.com/office/powerpoint/2010/main" val="4148952789"/>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499546447"/>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05600" y="196850"/>
            <a:ext cx="2163763" cy="58991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209550" y="196850"/>
            <a:ext cx="6343650" cy="58991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1185428485"/>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3810741142"/>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721416274"/>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209550" y="1196975"/>
            <a:ext cx="4252913" cy="489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14863" y="1196975"/>
            <a:ext cx="4254500" cy="4899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193700483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363391755"/>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2272780458"/>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3941155890"/>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590827934"/>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5"/>
          <p:cNvSpPr>
            <a:spLocks noGrp="1" noChangeArrowheads="1"/>
          </p:cNvSpPr>
          <p:nvPr>
            <p:ph type="dt" sz="half" idx="10"/>
          </p:nvPr>
        </p:nvSpPr>
        <p:spPr>
          <a:ln/>
        </p:spPr>
        <p:txBody>
          <a:bodyPr/>
          <a:lstStyle>
            <a:lvl1pPr>
              <a:defRPr/>
            </a:lvl1pPr>
          </a:lstStyle>
          <a:p>
            <a:pPr>
              <a:defRPr/>
            </a:pPr>
            <a:r>
              <a:rPr lang="de-DE"/>
              <a:t>JJJJ-MM-TT_DATEINAME.ppt</a:t>
            </a:r>
          </a:p>
        </p:txBody>
      </p:sp>
    </p:spTree>
    <p:extLst>
      <p:ext uri="{BB962C8B-B14F-4D97-AF65-F5344CB8AC3E}">
        <p14:creationId xmlns:p14="http://schemas.microsoft.com/office/powerpoint/2010/main" val="3243939005"/>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body" idx="1"/>
          </p:nvPr>
        </p:nvSpPr>
        <p:spPr bwMode="auto">
          <a:xfrm>
            <a:off x="209550" y="1196975"/>
            <a:ext cx="8659813"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smtClean="0"/>
              <a:t>Klicken Sie, um die Formate des Vorlagentextes zu bearbeiten</a:t>
            </a:r>
          </a:p>
          <a:p>
            <a:pPr lvl="1"/>
            <a:r>
              <a:rPr lang="de-DE" smtClean="0"/>
              <a:t>Zweite Ebene</a:t>
            </a:r>
          </a:p>
        </p:txBody>
      </p:sp>
      <p:sp>
        <p:nvSpPr>
          <p:cNvPr id="4101" name="Rectangle 5"/>
          <p:cNvSpPr>
            <a:spLocks noGrp="1" noChangeArrowheads="1"/>
          </p:cNvSpPr>
          <p:nvPr>
            <p:ph type="dt" sz="half" idx="2"/>
          </p:nvPr>
        </p:nvSpPr>
        <p:spPr bwMode="auto">
          <a:xfrm>
            <a:off x="-66675" y="6692900"/>
            <a:ext cx="3133725" cy="22860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2"/>
                </a:solidFill>
              </a:defRPr>
            </a:lvl1pPr>
          </a:lstStyle>
          <a:p>
            <a:pPr>
              <a:defRPr/>
            </a:pPr>
            <a:r>
              <a:rPr lang="de-DE"/>
              <a:t>JJJJ-MM-TT_DATEINAME.ppt</a:t>
            </a:r>
          </a:p>
        </p:txBody>
      </p:sp>
      <p:sp>
        <p:nvSpPr>
          <p:cNvPr id="1028" name="Rectangle 7"/>
          <p:cNvSpPr>
            <a:spLocks noChangeArrowheads="1"/>
          </p:cNvSpPr>
          <p:nvPr/>
        </p:nvSpPr>
        <p:spPr bwMode="auto">
          <a:xfrm>
            <a:off x="7086600" y="312738"/>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endParaRPr lang="de-DE" sz="1000">
              <a:solidFill>
                <a:schemeClr val="bg1"/>
              </a:solidFill>
              <a:latin typeface="Arial Unicode MS" pitchFamily="34" charset="-128"/>
            </a:endParaRPr>
          </a:p>
        </p:txBody>
      </p:sp>
      <p:sp>
        <p:nvSpPr>
          <p:cNvPr id="1029" name="Rectangle 13"/>
          <p:cNvSpPr>
            <a:spLocks noChangeArrowheads="1"/>
          </p:cNvSpPr>
          <p:nvPr/>
        </p:nvSpPr>
        <p:spPr bwMode="auto">
          <a:xfrm>
            <a:off x="6659563" y="6688138"/>
            <a:ext cx="25209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de-DE" sz="800">
                <a:solidFill>
                  <a:schemeClr val="bg2"/>
                </a:solidFill>
              </a:rPr>
              <a:t>S. </a:t>
            </a:r>
            <a:fld id="{AFC90FAE-3E33-4FF9-BFD4-57A808744682}" type="slidenum">
              <a:rPr lang="de-DE" sz="800">
                <a:solidFill>
                  <a:schemeClr val="bg2"/>
                </a:solidFill>
              </a:rPr>
              <a:pPr algn="r"/>
              <a:t>‹Nr.›</a:t>
            </a:fld>
            <a:endParaRPr lang="de-DE" sz="800">
              <a:solidFill>
                <a:schemeClr val="bg2"/>
              </a:solidFill>
            </a:endParaRPr>
          </a:p>
        </p:txBody>
      </p:sp>
      <p:sp>
        <p:nvSpPr>
          <p:cNvPr id="1030" name="Line 14"/>
          <p:cNvSpPr>
            <a:spLocks noChangeShapeType="1"/>
          </p:cNvSpPr>
          <p:nvPr/>
        </p:nvSpPr>
        <p:spPr bwMode="auto">
          <a:xfrm>
            <a:off x="268288" y="638175"/>
            <a:ext cx="8551862" cy="0"/>
          </a:xfrm>
          <a:prstGeom prst="line">
            <a:avLst/>
          </a:prstGeom>
          <a:noFill/>
          <a:ln w="12700">
            <a:solidFill>
              <a:srgbClr val="14267A"/>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31" name="Rectangle 15"/>
          <p:cNvSpPr>
            <a:spLocks noChangeArrowheads="1"/>
          </p:cNvSpPr>
          <p:nvPr/>
        </p:nvSpPr>
        <p:spPr bwMode="auto">
          <a:xfrm>
            <a:off x="434975" y="268288"/>
            <a:ext cx="86598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FontTx/>
              <a:buChar char="•"/>
            </a:pPr>
            <a:endParaRPr lang="de-DE" sz="1400"/>
          </a:p>
        </p:txBody>
      </p:sp>
      <p:sp>
        <p:nvSpPr>
          <p:cNvPr id="1032" name="Rectangle 18"/>
          <p:cNvSpPr>
            <a:spLocks noGrp="1" noChangeArrowheads="1"/>
          </p:cNvSpPr>
          <p:nvPr>
            <p:ph type="title"/>
          </p:nvPr>
        </p:nvSpPr>
        <p:spPr bwMode="auto">
          <a:xfrm>
            <a:off x="323850" y="196850"/>
            <a:ext cx="8229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pic>
        <p:nvPicPr>
          <p:cNvPr id="1033" name="Picture 13" descr="Heine_Visitenkarte"/>
          <p:cNvPicPr>
            <a:picLocks noChangeAspect="1" noChangeArrowheads="1"/>
          </p:cNvPicPr>
          <p:nvPr/>
        </p:nvPicPr>
        <p:blipFill>
          <a:blip r:embed="rId13">
            <a:extLst>
              <a:ext uri="{28A0092B-C50C-407E-A947-70E740481C1C}">
                <a14:useLocalDpi xmlns:a14="http://schemas.microsoft.com/office/drawing/2010/main" val="0"/>
              </a:ext>
            </a:extLst>
          </a:blip>
          <a:srcRect l="51170" t="8618" r="7793" b="67966"/>
          <a:stretch>
            <a:fillRect/>
          </a:stretch>
        </p:blipFill>
        <p:spPr bwMode="auto">
          <a:xfrm>
            <a:off x="8172450" y="374650"/>
            <a:ext cx="6477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60"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advClick="0"/>
  <p:hf sldNum="0" hdr="0" ftr="0"/>
  <p:txStyles>
    <p:titleStyle>
      <a:lvl1pPr algn="l" rtl="0" eaLnBrk="0" fontAlgn="base" hangingPunct="0">
        <a:spcBef>
          <a:spcPct val="0"/>
        </a:spcBef>
        <a:spcAft>
          <a:spcPct val="0"/>
        </a:spcAft>
        <a:defRPr sz="1600">
          <a:solidFill>
            <a:schemeClr val="tx1"/>
          </a:solidFill>
          <a:latin typeface="+mj-lt"/>
          <a:ea typeface="+mj-ea"/>
          <a:cs typeface="+mj-cs"/>
        </a:defRPr>
      </a:lvl1pPr>
      <a:lvl2pPr algn="l" rtl="0" eaLnBrk="0" fontAlgn="base" hangingPunct="0">
        <a:spcBef>
          <a:spcPct val="0"/>
        </a:spcBef>
        <a:spcAft>
          <a:spcPct val="0"/>
        </a:spcAft>
        <a:defRPr sz="1600">
          <a:solidFill>
            <a:schemeClr val="tx1"/>
          </a:solidFill>
          <a:latin typeface="Tahoma" pitchFamily="34" charset="0"/>
        </a:defRPr>
      </a:lvl2pPr>
      <a:lvl3pPr algn="l" rtl="0" eaLnBrk="0" fontAlgn="base" hangingPunct="0">
        <a:spcBef>
          <a:spcPct val="0"/>
        </a:spcBef>
        <a:spcAft>
          <a:spcPct val="0"/>
        </a:spcAft>
        <a:defRPr sz="1600">
          <a:solidFill>
            <a:schemeClr val="tx1"/>
          </a:solidFill>
          <a:latin typeface="Tahoma" pitchFamily="34" charset="0"/>
        </a:defRPr>
      </a:lvl3pPr>
      <a:lvl4pPr algn="l" rtl="0" eaLnBrk="0" fontAlgn="base" hangingPunct="0">
        <a:spcBef>
          <a:spcPct val="0"/>
        </a:spcBef>
        <a:spcAft>
          <a:spcPct val="0"/>
        </a:spcAft>
        <a:defRPr sz="1600">
          <a:solidFill>
            <a:schemeClr val="tx1"/>
          </a:solidFill>
          <a:latin typeface="Tahoma" pitchFamily="34" charset="0"/>
        </a:defRPr>
      </a:lvl4pPr>
      <a:lvl5pPr algn="l" rtl="0" eaLnBrk="0" fontAlgn="base" hangingPunct="0">
        <a:spcBef>
          <a:spcPct val="0"/>
        </a:spcBef>
        <a:spcAft>
          <a:spcPct val="0"/>
        </a:spcAft>
        <a:defRPr sz="1600">
          <a:solidFill>
            <a:schemeClr val="tx1"/>
          </a:solidFill>
          <a:latin typeface="Tahoma" pitchFamily="34" charset="0"/>
        </a:defRPr>
      </a:lvl5pPr>
      <a:lvl6pPr marL="457200" algn="l" rtl="0" fontAlgn="base">
        <a:spcBef>
          <a:spcPct val="0"/>
        </a:spcBef>
        <a:spcAft>
          <a:spcPct val="0"/>
        </a:spcAft>
        <a:defRPr sz="1600">
          <a:solidFill>
            <a:schemeClr val="tx1"/>
          </a:solidFill>
          <a:latin typeface="Tahoma" pitchFamily="34" charset="0"/>
        </a:defRPr>
      </a:lvl6pPr>
      <a:lvl7pPr marL="914400" algn="l" rtl="0" fontAlgn="base">
        <a:spcBef>
          <a:spcPct val="0"/>
        </a:spcBef>
        <a:spcAft>
          <a:spcPct val="0"/>
        </a:spcAft>
        <a:defRPr sz="1600">
          <a:solidFill>
            <a:schemeClr val="tx1"/>
          </a:solidFill>
          <a:latin typeface="Tahoma" pitchFamily="34" charset="0"/>
        </a:defRPr>
      </a:lvl7pPr>
      <a:lvl8pPr marL="1371600" algn="l" rtl="0" fontAlgn="base">
        <a:spcBef>
          <a:spcPct val="0"/>
        </a:spcBef>
        <a:spcAft>
          <a:spcPct val="0"/>
        </a:spcAft>
        <a:defRPr sz="1600">
          <a:solidFill>
            <a:schemeClr val="tx1"/>
          </a:solidFill>
          <a:latin typeface="Tahoma" pitchFamily="34" charset="0"/>
        </a:defRPr>
      </a:lvl8pPr>
      <a:lvl9pPr marL="1828800" algn="l" rtl="0" fontAlgn="base">
        <a:spcBef>
          <a:spcPct val="0"/>
        </a:spcBef>
        <a:spcAft>
          <a:spcPct val="0"/>
        </a:spcAft>
        <a:defRPr sz="1600">
          <a:solidFill>
            <a:schemeClr val="tx1"/>
          </a:solidFill>
          <a:latin typeface="Tahoma" pitchFamily="34" charset="0"/>
        </a:defRPr>
      </a:lvl9pPr>
    </p:titleStyle>
    <p:bodyStyle>
      <a:lvl1pPr marL="342900" indent="-342900" algn="l" rtl="0" eaLnBrk="0" fontAlgn="base" hangingPunct="0">
        <a:spcBef>
          <a:spcPct val="20000"/>
        </a:spcBef>
        <a:spcAft>
          <a:spcPct val="0"/>
        </a:spcAft>
        <a:buChar char="•"/>
        <a:defRPr sz="1400">
          <a:solidFill>
            <a:schemeClr val="tx1"/>
          </a:solidFill>
          <a:latin typeface="+mn-lt"/>
          <a:ea typeface="+mn-ea"/>
          <a:cs typeface="+mn-cs"/>
        </a:defRPr>
      </a:lvl1pPr>
      <a:lvl2pPr marL="688975" indent="-231775" algn="l" rtl="0" eaLnBrk="0" fontAlgn="base" hangingPunct="0">
        <a:spcBef>
          <a:spcPct val="20000"/>
        </a:spcBef>
        <a:spcAft>
          <a:spcPct val="0"/>
        </a:spcAft>
        <a:buChar char="–"/>
        <a:defRPr sz="1400">
          <a:solidFill>
            <a:schemeClr val="tx1"/>
          </a:solidFill>
          <a:latin typeface="+mn-lt"/>
        </a:defRPr>
      </a:lvl2pPr>
      <a:lvl3pPr marL="1143000" indent="-228600" algn="l" rtl="0" eaLnBrk="0" fontAlgn="base" hangingPunct="0">
        <a:spcBef>
          <a:spcPct val="20000"/>
        </a:spcBef>
        <a:spcAft>
          <a:spcPct val="0"/>
        </a:spcAft>
        <a:buChar char="-"/>
        <a:defRPr sz="12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Arial" charset="0"/>
        </a:defRPr>
      </a:lvl4pPr>
      <a:lvl5pPr marL="2057400" indent="-228600" algn="l" rtl="0" eaLnBrk="0" fontAlgn="base" hangingPunct="0">
        <a:spcBef>
          <a:spcPct val="20000"/>
        </a:spcBef>
        <a:spcAft>
          <a:spcPct val="0"/>
        </a:spcAft>
        <a:buChar char="•"/>
        <a:defRPr sz="1000">
          <a:solidFill>
            <a:schemeClr val="tx1"/>
          </a:solidFill>
          <a:latin typeface="Arial" charset="0"/>
        </a:defRPr>
      </a:lvl5pPr>
      <a:lvl6pPr marL="2514600" indent="-228600" algn="l" rtl="0" fontAlgn="base">
        <a:spcBef>
          <a:spcPct val="20000"/>
        </a:spcBef>
        <a:spcAft>
          <a:spcPct val="0"/>
        </a:spcAft>
        <a:buChar char="•"/>
        <a:defRPr sz="1000">
          <a:solidFill>
            <a:schemeClr val="tx1"/>
          </a:solidFill>
          <a:latin typeface="Arial" charset="0"/>
        </a:defRPr>
      </a:lvl6pPr>
      <a:lvl7pPr marL="2971800" indent="-228600" algn="l" rtl="0" fontAlgn="base">
        <a:spcBef>
          <a:spcPct val="20000"/>
        </a:spcBef>
        <a:spcAft>
          <a:spcPct val="0"/>
        </a:spcAft>
        <a:buChar char="•"/>
        <a:defRPr sz="1000">
          <a:solidFill>
            <a:schemeClr val="tx1"/>
          </a:solidFill>
          <a:latin typeface="Arial" charset="0"/>
        </a:defRPr>
      </a:lvl7pPr>
      <a:lvl8pPr marL="3429000" indent="-228600" algn="l" rtl="0" fontAlgn="base">
        <a:spcBef>
          <a:spcPct val="20000"/>
        </a:spcBef>
        <a:spcAft>
          <a:spcPct val="0"/>
        </a:spcAft>
        <a:buChar char="•"/>
        <a:defRPr sz="1000">
          <a:solidFill>
            <a:schemeClr val="tx1"/>
          </a:solidFill>
          <a:latin typeface="Arial" charset="0"/>
        </a:defRPr>
      </a:lvl8pPr>
      <a:lvl9pPr marL="3886200" indent="-228600" algn="l" rtl="0" fontAlgn="base">
        <a:spcBef>
          <a:spcPct val="20000"/>
        </a:spcBef>
        <a:spcAft>
          <a:spcPct val="0"/>
        </a:spcAft>
        <a:buChar char="•"/>
        <a:defRPr sz="1000">
          <a:solidFill>
            <a:schemeClr val="tx1"/>
          </a:solidFill>
          <a:latin typeface="Arial"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Rectangle 15" hidden="1"/>
          <p:cNvGraphicFramePr>
            <a:graphicFrameLocks/>
          </p:cNvGraphicFramePr>
          <p:nvPr>
            <p:custDataLst>
              <p:tags r:id="rId2"/>
            </p:custDataLst>
            <p:extLst>
              <p:ext uri="{D42A27DB-BD31-4B8C-83A1-F6EECF244321}">
                <p14:modId xmlns:p14="http://schemas.microsoft.com/office/powerpoint/2010/main" val="71699357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93" name="think-cell Folie" r:id="rId6" imgW="0" imgH="0" progId="TCLayout.ActiveDocument.1">
                  <p:embed/>
                </p:oleObj>
              </mc:Choice>
              <mc:Fallback>
                <p:oleObj name="think-cell Folie" r:id="rId6"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hteck 1"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endParaRPr lang="de-DE" smtClean="0">
              <a:solidFill>
                <a:srgbClr val="000000"/>
              </a:solidFill>
              <a:sym typeface="Tahoma" panose="020B0604030504040204" pitchFamily="34" charset="0"/>
            </a:endParaRPr>
          </a:p>
        </p:txBody>
      </p:sp>
      <p:pic>
        <p:nvPicPr>
          <p:cNvPr id="39" name="Inhaltsplatzhalter 6" descr="heine_logo.png"/>
          <p:cNvPicPr>
            <a:picLocks noChangeAspect="1"/>
          </p:cNvPicPr>
          <p:nvPr/>
        </p:nvPicPr>
        <p:blipFill rotWithShape="1">
          <a:blip r:embed="rId7" cstate="print">
            <a:extLst>
              <a:ext uri="{28A0092B-C50C-407E-A947-70E740481C1C}">
                <a14:useLocalDpi xmlns:a14="http://schemas.microsoft.com/office/drawing/2010/main" val="0"/>
              </a:ext>
            </a:extLst>
          </a:blip>
          <a:srcRect t="-8904" b="19501"/>
          <a:stretch/>
        </p:blipFill>
        <p:spPr bwMode="auto">
          <a:xfrm>
            <a:off x="300038" y="851626"/>
            <a:ext cx="2194519" cy="96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eck 2"/>
          <p:cNvSpPr/>
          <p:nvPr/>
        </p:nvSpPr>
        <p:spPr bwMode="auto">
          <a:xfrm>
            <a:off x="177421" y="225188"/>
            <a:ext cx="8830101" cy="5254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Tahoma" pitchFamily="34" charset="0"/>
            </a:endParaRPr>
          </a:p>
        </p:txBody>
      </p:sp>
      <p:sp>
        <p:nvSpPr>
          <p:cNvPr id="9" name="Rectangle 1"/>
          <p:cNvSpPr>
            <a:spLocks noGrp="1" noChangeArrowheads="1"/>
          </p:cNvSpPr>
          <p:nvPr/>
        </p:nvSpPr>
        <p:spPr bwMode="auto">
          <a:xfrm>
            <a:off x="348938" y="2780928"/>
            <a:ext cx="784383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000" tIns="45000" rIns="90000" bIns="45000" numCol="1" anchor="ctr" anchorCtr="0" compatLnSpc="1">
            <a:prstTxWarp prst="textNoShape">
              <a:avLst/>
            </a:prstTxWarp>
          </a:bodyPr>
          <a:lstStyle>
            <a:lvl1pPr algn="r" defTabSz="449263" rtl="0" eaLnBrk="0" fontAlgn="base" hangingPunct="0">
              <a:lnSpc>
                <a:spcPct val="101000"/>
              </a:lnSpc>
              <a:spcBef>
                <a:spcPct val="0"/>
              </a:spcBef>
              <a:spcAft>
                <a:spcPct val="0"/>
              </a:spcAft>
              <a:buClr>
                <a:srgbClr val="000000"/>
              </a:buClr>
              <a:buSzPct val="100000"/>
              <a:buFont typeface="Times New Roman" panose="02020603050405020304" pitchFamily="18" charset="0"/>
              <a:defRPr sz="1600" kern="1200">
                <a:solidFill>
                  <a:srgbClr val="000000"/>
                </a:solidFill>
                <a:latin typeface="+mj-lt"/>
                <a:ea typeface="+mj-ea"/>
                <a:cs typeface="+mj-cs"/>
              </a:defRPr>
            </a:lvl1pPr>
            <a:lvl2pPr algn="r" defTabSz="449263" rtl="0" eaLnBrk="0" fontAlgn="base" hangingPunct="0">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2pPr>
            <a:lvl3pPr algn="r" defTabSz="449263" rtl="0" eaLnBrk="0" fontAlgn="base" hangingPunct="0">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3pPr>
            <a:lvl4pPr algn="r" defTabSz="449263" rtl="0" eaLnBrk="0" fontAlgn="base" hangingPunct="0">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4pPr>
            <a:lvl5pPr algn="r" defTabSz="449263" rtl="0" eaLnBrk="0" fontAlgn="base" hangingPunct="0">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5pPr>
            <a:lvl6pPr marL="2514600" indent="-228600" algn="r" defTabSz="449263" rtl="0" fontAlgn="base">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6pPr>
            <a:lvl7pPr marL="2971800" indent="-228600" algn="r" defTabSz="449263" rtl="0" fontAlgn="base">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7pPr>
            <a:lvl8pPr marL="3429000" indent="-228600" algn="r" defTabSz="449263" rtl="0" fontAlgn="base">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8pPr>
            <a:lvl9pPr marL="3886200" indent="-228600" algn="r" defTabSz="449263" rtl="0" fontAlgn="base">
              <a:lnSpc>
                <a:spcPct val="101000"/>
              </a:lnSpc>
              <a:spcBef>
                <a:spcPct val="0"/>
              </a:spcBef>
              <a:spcAft>
                <a:spcPct val="0"/>
              </a:spcAft>
              <a:buClr>
                <a:srgbClr val="000000"/>
              </a:buClr>
              <a:buSzPct val="100000"/>
              <a:buFont typeface="Times New Roman" panose="02020603050405020304" pitchFamily="18" charset="0"/>
              <a:defRPr sz="1600">
                <a:solidFill>
                  <a:srgbClr val="000000"/>
                </a:solidFill>
                <a:latin typeface="Tahoma" panose="020B0604030504040204" pitchFamily="34" charset="0"/>
                <a:cs typeface="Tahoma" panose="020B0604030504040204" pitchFamily="34" charset="0"/>
              </a:defRPr>
            </a:lvl9pPr>
          </a:lstStyle>
          <a:p>
            <a:pPr algn="l" eaLnBrk="1" hangingPunct="1">
              <a:tabLst>
                <a:tab pos="723900" algn="l"/>
                <a:tab pos="1447800" algn="l"/>
                <a:tab pos="2171700" algn="l"/>
                <a:tab pos="2895600" algn="l"/>
                <a:tab pos="3619500" algn="l"/>
                <a:tab pos="4343400" algn="l"/>
                <a:tab pos="5067300" algn="l"/>
                <a:tab pos="5791200" algn="l"/>
                <a:tab pos="6515100" algn="l"/>
                <a:tab pos="7239000" algn="l"/>
              </a:tabLst>
            </a:pPr>
            <a:r>
              <a:rPr lang="de-DE" altLang="de-DE" dirty="0" err="1" smtClean="0">
                <a:solidFill>
                  <a:srgbClr val="14267A"/>
                </a:solidFill>
              </a:rPr>
              <a:t>Selenium</a:t>
            </a:r>
            <a:r>
              <a:rPr lang="de-DE" altLang="de-DE" dirty="0" smtClean="0">
                <a:solidFill>
                  <a:srgbClr val="14267A"/>
                </a:solidFill>
              </a:rPr>
              <a:t> </a:t>
            </a:r>
            <a:r>
              <a:rPr lang="de-DE" altLang="de-DE" dirty="0" err="1" smtClean="0">
                <a:solidFill>
                  <a:srgbClr val="14267A"/>
                </a:solidFill>
              </a:rPr>
              <a:t>meets</a:t>
            </a:r>
            <a:r>
              <a:rPr lang="de-DE" altLang="de-DE" dirty="0" smtClean="0">
                <a:solidFill>
                  <a:srgbClr val="14267A"/>
                </a:solidFill>
              </a:rPr>
              <a:t> </a:t>
            </a:r>
            <a:r>
              <a:rPr lang="de-DE" altLang="de-DE" dirty="0" err="1" smtClean="0">
                <a:solidFill>
                  <a:srgbClr val="14267A"/>
                </a:solidFill>
              </a:rPr>
              <a:t>Browserstack</a:t>
            </a:r>
            <a:r>
              <a:rPr lang="de-DE" altLang="de-DE" dirty="0" smtClean="0">
                <a:solidFill>
                  <a:srgbClr val="14267A"/>
                </a:solidFill>
              </a:rPr>
              <a:t>:</a:t>
            </a:r>
            <a:br>
              <a:rPr lang="de-DE" altLang="de-DE" dirty="0" smtClean="0">
                <a:solidFill>
                  <a:srgbClr val="14267A"/>
                </a:solidFill>
              </a:rPr>
            </a:br>
            <a:r>
              <a:rPr lang="de-DE" dirty="0">
                <a:solidFill>
                  <a:srgbClr val="14267A"/>
                </a:solidFill>
              </a:rPr>
              <a:t>Cross-Browser-Tests von Websites leicht gemacht.</a:t>
            </a:r>
            <a:endParaRPr lang="de-DE" altLang="de-DE" dirty="0">
              <a:solidFill>
                <a:srgbClr val="14267A"/>
              </a:solidFill>
            </a:endParaRPr>
          </a:p>
        </p:txBody>
      </p:sp>
      <p:sp>
        <p:nvSpPr>
          <p:cNvPr id="10" name="Rectangle 2"/>
          <p:cNvSpPr>
            <a:spLocks noChangeArrowheads="1"/>
          </p:cNvSpPr>
          <p:nvPr/>
        </p:nvSpPr>
        <p:spPr bwMode="auto">
          <a:xfrm>
            <a:off x="348938" y="5805264"/>
            <a:ext cx="6400800" cy="576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defPPr>
              <a:defRPr lang="en-GB"/>
            </a:defPPr>
            <a:lvl1pPr algn="l" defTabSz="449263" rtl="0" eaLnBrk="0" fontAlgn="base" hangingPunct="0">
              <a:spcBef>
                <a:spcPct val="0"/>
              </a:spcBef>
              <a:spcAft>
                <a:spcPct val="0"/>
              </a:spcAft>
              <a:defRPr kern="1200">
                <a:solidFill>
                  <a:schemeClr val="tx1"/>
                </a:solidFill>
                <a:latin typeface="Arial" panose="020B0604020202020204" pitchFamily="34" charset="0"/>
                <a:ea typeface="+mn-ea"/>
                <a:cs typeface="Arial Unicode MS" panose="020B0604020202020204" pitchFamily="34" charset="-128"/>
              </a:defRPr>
            </a:lvl1pPr>
            <a:lvl2pPr marL="742950" indent="-285750" algn="l" defTabSz="449263" rtl="0" eaLnBrk="0" fontAlgn="base" hangingPunct="0">
              <a:spcBef>
                <a:spcPct val="0"/>
              </a:spcBef>
              <a:spcAft>
                <a:spcPct val="0"/>
              </a:spcAft>
              <a:defRPr kern="1200">
                <a:solidFill>
                  <a:schemeClr val="tx1"/>
                </a:solidFill>
                <a:latin typeface="Arial" panose="020B0604020202020204" pitchFamily="34" charset="0"/>
                <a:ea typeface="+mn-ea"/>
                <a:cs typeface="Arial Unicode MS" panose="020B0604020202020204" pitchFamily="34" charset="-128"/>
              </a:defRPr>
            </a:lvl2pPr>
            <a:lvl3pPr marL="1143000" indent="-228600" algn="l" defTabSz="449263" rtl="0" eaLnBrk="0" fontAlgn="base" hangingPunct="0">
              <a:spcBef>
                <a:spcPct val="0"/>
              </a:spcBef>
              <a:spcAft>
                <a:spcPct val="0"/>
              </a:spcAft>
              <a:defRPr kern="1200">
                <a:solidFill>
                  <a:schemeClr val="tx1"/>
                </a:solidFill>
                <a:latin typeface="Arial" panose="020B0604020202020204" pitchFamily="34" charset="0"/>
                <a:ea typeface="+mn-ea"/>
                <a:cs typeface="Arial Unicode MS" panose="020B0604020202020204" pitchFamily="34" charset="-128"/>
              </a:defRPr>
            </a:lvl3pPr>
            <a:lvl4pPr marL="1600200" indent="-228600" algn="l" defTabSz="449263" rtl="0" eaLnBrk="0" fontAlgn="base" hangingPunct="0">
              <a:spcBef>
                <a:spcPct val="0"/>
              </a:spcBef>
              <a:spcAft>
                <a:spcPct val="0"/>
              </a:spcAft>
              <a:defRPr kern="1200">
                <a:solidFill>
                  <a:schemeClr val="tx1"/>
                </a:solidFill>
                <a:latin typeface="Arial" panose="020B0604020202020204" pitchFamily="34" charset="0"/>
                <a:ea typeface="+mn-ea"/>
                <a:cs typeface="Arial Unicode MS" panose="020B0604020202020204" pitchFamily="34" charset="-128"/>
              </a:defRPr>
            </a:lvl4pPr>
            <a:lvl5pPr marL="2057400" indent="-228600" algn="l" defTabSz="449263" rtl="0" eaLnBrk="0" fontAlgn="base" hangingPunct="0">
              <a:spcBef>
                <a:spcPct val="0"/>
              </a:spcBef>
              <a:spcAft>
                <a:spcPct val="0"/>
              </a:spcAft>
              <a:defRPr kern="1200">
                <a:solidFill>
                  <a:schemeClr val="tx1"/>
                </a:solidFill>
                <a:latin typeface="Arial" panose="020B0604020202020204" pitchFamily="34" charset="0"/>
                <a:ea typeface="+mn-ea"/>
                <a:cs typeface="Arial Unicode MS" panose="020B0604020202020204" pitchFamily="34" charset="-128"/>
              </a:defRPr>
            </a:lvl5pPr>
            <a:lvl6pPr marL="2286000" algn="l" defTabSz="914400" rtl="0" eaLnBrk="1" latinLnBrk="0" hangingPunct="1">
              <a:defRPr kern="1200">
                <a:solidFill>
                  <a:schemeClr val="tx1"/>
                </a:solidFill>
                <a:latin typeface="Arial" panose="020B0604020202020204" pitchFamily="34" charset="0"/>
                <a:ea typeface="+mn-ea"/>
                <a:cs typeface="Arial Unicode MS" panose="020B0604020202020204" pitchFamily="34" charset="-128"/>
              </a:defRPr>
            </a:lvl6pPr>
            <a:lvl7pPr marL="2743200" algn="l" defTabSz="914400" rtl="0" eaLnBrk="1" latinLnBrk="0" hangingPunct="1">
              <a:defRPr kern="1200">
                <a:solidFill>
                  <a:schemeClr val="tx1"/>
                </a:solidFill>
                <a:latin typeface="Arial" panose="020B0604020202020204" pitchFamily="34" charset="0"/>
                <a:ea typeface="+mn-ea"/>
                <a:cs typeface="Arial Unicode MS" panose="020B0604020202020204" pitchFamily="34" charset="-128"/>
              </a:defRPr>
            </a:lvl7pPr>
            <a:lvl8pPr marL="3200400" algn="l" defTabSz="914400" rtl="0" eaLnBrk="1" latinLnBrk="0" hangingPunct="1">
              <a:defRPr kern="1200">
                <a:solidFill>
                  <a:schemeClr val="tx1"/>
                </a:solidFill>
                <a:latin typeface="Arial" panose="020B0604020202020204" pitchFamily="34" charset="0"/>
                <a:ea typeface="+mn-ea"/>
                <a:cs typeface="Arial Unicode MS" panose="020B0604020202020204" pitchFamily="34" charset="-128"/>
              </a:defRPr>
            </a:lvl8pPr>
            <a:lvl9pPr marL="3657600" algn="l" defTabSz="914400" rtl="0" eaLnBrk="1" latinLnBrk="0" hangingPunct="1">
              <a:defRPr kern="1200">
                <a:solidFill>
                  <a:schemeClr val="tx1"/>
                </a:solidFill>
                <a:latin typeface="Arial" panose="020B0604020202020204" pitchFamily="34" charset="0"/>
                <a:ea typeface="+mn-ea"/>
                <a:cs typeface="Arial Unicode MS" panose="020B0604020202020204" pitchFamily="34" charset="-128"/>
              </a:defRPr>
            </a:lvl9pPr>
          </a:lstStyle>
          <a:p>
            <a:pPr eaLnBrk="1" hangingPunct="1">
              <a:lnSpc>
                <a:spcPct val="112000"/>
              </a:lnSpc>
            </a:pPr>
            <a:r>
              <a:rPr lang="de-DE" altLang="de-DE" dirty="0">
                <a:solidFill>
                  <a:srgbClr val="14267A"/>
                </a:solidFill>
                <a:latin typeface="Calibri" panose="020F0502020204030204" pitchFamily="34" charset="0"/>
              </a:rPr>
              <a:t>Arnd </a:t>
            </a:r>
            <a:r>
              <a:rPr lang="de-DE" altLang="de-DE" dirty="0" smtClean="0">
                <a:solidFill>
                  <a:srgbClr val="14267A"/>
                </a:solidFill>
                <a:latin typeface="Calibri" panose="020F0502020204030204" pitchFamily="34" charset="0"/>
              </a:rPr>
              <a:t>Schütte </a:t>
            </a:r>
            <a:r>
              <a:rPr lang="de-DE" altLang="de-DE" sz="1000" smtClean="0">
                <a:solidFill>
                  <a:srgbClr val="14267A"/>
                </a:solidFill>
                <a:latin typeface="Calibri" panose="020F0502020204030204" pitchFamily="34" charset="0"/>
              </a:rPr>
              <a:t>26-04-2017 </a:t>
            </a:r>
            <a:r>
              <a:rPr lang="de-DE" altLang="de-DE" sz="1000" smtClean="0">
                <a:solidFill>
                  <a:srgbClr val="14267A"/>
                </a:solidFill>
                <a:latin typeface="Calibri" panose="020F0502020204030204" pitchFamily="34" charset="0"/>
              </a:rPr>
              <a:t>V-004</a:t>
            </a:r>
            <a:endParaRPr lang="de-DE" altLang="de-DE" sz="1000" dirty="0">
              <a:solidFill>
                <a:srgbClr val="14267A"/>
              </a:solidFill>
              <a:latin typeface="Calibri" panose="020F0502020204030204" pitchFamily="34" charset="0"/>
            </a:endParaRPr>
          </a:p>
          <a:p>
            <a:pPr eaLnBrk="1" hangingPunct="1">
              <a:lnSpc>
                <a:spcPct val="112000"/>
              </a:lnSpc>
            </a:pPr>
            <a:endParaRPr lang="de-DE" altLang="de-DE" sz="1000" dirty="0">
              <a:solidFill>
                <a:schemeClr val="accent2">
                  <a:lumMod val="50000"/>
                </a:schemeClr>
              </a:solidFill>
              <a:latin typeface="Calibri" panose="020F0502020204030204" pitchFamily="34" charset="0"/>
            </a:endParaRPr>
          </a:p>
          <a:p>
            <a:pPr eaLnBrk="1" hangingPunct="1">
              <a:lnSpc>
                <a:spcPct val="112000"/>
              </a:lnSpc>
            </a:pPr>
            <a:endParaRPr lang="de-DE" altLang="de-DE" sz="1000" dirty="0">
              <a:solidFill>
                <a:schemeClr val="accent2">
                  <a:lumMod val="50000"/>
                </a:schemeClr>
              </a:solidFill>
              <a:latin typeface="Calibri" panose="020F0502020204030204" pitchFamily="34" charset="0"/>
            </a:endParaRPr>
          </a:p>
        </p:txBody>
      </p:sp>
    </p:spTree>
    <p:extLst>
      <p:ext uri="{BB962C8B-B14F-4D97-AF65-F5344CB8AC3E}">
        <p14:creationId xmlns:p14="http://schemas.microsoft.com/office/powerpoint/2010/main" val="38703643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268288" y="274638"/>
            <a:ext cx="7831137" cy="363537"/>
          </a:xfrm>
        </p:spPr>
        <p:txBody>
          <a:bodyPr/>
          <a:lstStyle/>
          <a:p>
            <a:pPr algn="l" eaLnBrk="1" hangingPunct="1">
              <a:tabLst>
                <a:tab pos="723900" algn="l"/>
                <a:tab pos="1447800" algn="l"/>
                <a:tab pos="2171700" algn="l"/>
                <a:tab pos="2895600" algn="l"/>
                <a:tab pos="3619500" algn="l"/>
                <a:tab pos="4343400" algn="l"/>
                <a:tab pos="5067300" algn="l"/>
                <a:tab pos="5791200" algn="l"/>
                <a:tab pos="6515100" algn="l"/>
                <a:tab pos="7239000" algn="l"/>
              </a:tabLst>
            </a:pPr>
            <a:r>
              <a:rPr lang="en-US" altLang="de-DE" dirty="0" err="1" smtClean="0">
                <a:solidFill>
                  <a:srgbClr val="14267A"/>
                </a:solidFill>
              </a:rPr>
              <a:t>Limitationen</a:t>
            </a:r>
            <a:r>
              <a:rPr lang="en-US" altLang="de-DE" dirty="0" smtClean="0">
                <a:solidFill>
                  <a:srgbClr val="14267A"/>
                </a:solidFill>
              </a:rPr>
              <a:t> der Selenium IDE</a:t>
            </a:r>
          </a:p>
        </p:txBody>
      </p:sp>
      <p:sp>
        <p:nvSpPr>
          <p:cNvPr id="21508" name="Text Box 3"/>
          <p:cNvSpPr txBox="1">
            <a:spLocks noChangeArrowheads="1"/>
          </p:cNvSpPr>
          <p:nvPr/>
        </p:nvSpPr>
        <p:spPr bwMode="auto">
          <a:xfrm>
            <a:off x="7010400" y="6553200"/>
            <a:ext cx="2133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12000"/>
              </a:lnSpc>
            </a:pPr>
            <a:fld id="{D44A14A6-46AE-4B6A-91DA-AF377C636350}" type="slidenum">
              <a:rPr lang="de-DE" altLang="de-DE">
                <a:solidFill>
                  <a:srgbClr val="000000"/>
                </a:solidFill>
                <a:latin typeface="Calibri" panose="020F0502020204030204" pitchFamily="34" charset="0"/>
              </a:rPr>
              <a:pPr eaLnBrk="1" hangingPunct="1">
                <a:lnSpc>
                  <a:spcPct val="112000"/>
                </a:lnSpc>
              </a:pPr>
              <a:t>9</a:t>
            </a:fld>
            <a:r>
              <a:rPr lang="de-DE" altLang="de-DE">
                <a:solidFill>
                  <a:srgbClr val="000000"/>
                </a:solidFill>
                <a:latin typeface="Calibri" panose="020F0502020204030204" pitchFamily="34" charset="0"/>
              </a:rPr>
              <a:t>S </a:t>
            </a:r>
            <a:fld id="{8192CEDE-FD63-4511-92D4-38C81792DA62}" type="slidenum">
              <a:rPr lang="de-DE" altLang="de-DE">
                <a:solidFill>
                  <a:srgbClr val="000000"/>
                </a:solidFill>
                <a:latin typeface="Calibri" panose="020F0502020204030204" pitchFamily="34" charset="0"/>
              </a:rPr>
              <a:pPr eaLnBrk="1" hangingPunct="1">
                <a:lnSpc>
                  <a:spcPct val="112000"/>
                </a:lnSpc>
              </a:pPr>
              <a:t>9</a:t>
            </a:fld>
            <a:endParaRPr lang="de-DE" altLang="de-DE">
              <a:solidFill>
                <a:srgbClr val="000000"/>
              </a:solidFill>
              <a:latin typeface="Calibri" panose="020F0502020204030204" pitchFamily="34" charset="0"/>
            </a:endParaRPr>
          </a:p>
        </p:txBody>
      </p:sp>
      <p:sp>
        <p:nvSpPr>
          <p:cNvPr id="21509" name="Text Box 4"/>
          <p:cNvSpPr txBox="1">
            <a:spLocks noChangeArrowheads="1"/>
          </p:cNvSpPr>
          <p:nvPr/>
        </p:nvSpPr>
        <p:spPr bwMode="auto">
          <a:xfrm>
            <a:off x="827584" y="1124744"/>
            <a:ext cx="7488832" cy="5022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cs typeface="Arial Unicode MS" panose="020B0604020202020204" pitchFamily="34" charset="-128"/>
              </a:defRPr>
            </a:lvl9pPr>
          </a:lstStyle>
          <a:p>
            <a:pPr marL="285750" indent="-285750" eaLnBrk="1" hangingPunct="1">
              <a:lnSpc>
                <a:spcPct val="112000"/>
              </a:lnSpc>
              <a:buFont typeface="Arial" panose="020B0604020202020204" pitchFamily="34" charset="0"/>
              <a:buChar char="•"/>
            </a:pPr>
            <a:r>
              <a:rPr lang="de-DE" altLang="de-DE" sz="2000" dirty="0" smtClean="0">
                <a:solidFill>
                  <a:srgbClr val="14267A"/>
                </a:solidFill>
                <a:latin typeface="Calibri" panose="020F0502020204030204" pitchFamily="34" charset="0"/>
              </a:rPr>
              <a:t>Unterstützt </a:t>
            </a:r>
            <a:r>
              <a:rPr lang="de-DE" altLang="de-DE" sz="2000" dirty="0">
                <a:solidFill>
                  <a:srgbClr val="14267A"/>
                </a:solidFill>
                <a:latin typeface="Calibri" panose="020F0502020204030204" pitchFamily="34" charset="0"/>
              </a:rPr>
              <a:t>aktuell kein Cross-Browser </a:t>
            </a:r>
            <a:r>
              <a:rPr lang="de-DE" altLang="de-DE" sz="2000" dirty="0" err="1">
                <a:solidFill>
                  <a:srgbClr val="14267A"/>
                </a:solidFill>
                <a:latin typeface="Calibri" panose="020F0502020204030204" pitchFamily="34" charset="0"/>
              </a:rPr>
              <a:t>Testing</a:t>
            </a:r>
            <a:r>
              <a:rPr lang="de-DE" altLang="de-DE" sz="2000" dirty="0">
                <a:solidFill>
                  <a:srgbClr val="14267A"/>
                </a:solidFill>
                <a:latin typeface="Calibri" panose="020F0502020204030204" pitchFamily="34" charset="0"/>
              </a:rPr>
              <a:t>. Der veraltete </a:t>
            </a:r>
            <a:r>
              <a:rPr lang="de-DE" altLang="de-DE" sz="2000" dirty="0" err="1">
                <a:solidFill>
                  <a:srgbClr val="14267A"/>
                </a:solidFill>
                <a:latin typeface="Calibri" panose="020F0502020204030204" pitchFamily="34" charset="0"/>
              </a:rPr>
              <a:t>Selenium</a:t>
            </a:r>
            <a:r>
              <a:rPr lang="de-DE" altLang="de-DE" sz="2000" dirty="0">
                <a:solidFill>
                  <a:srgbClr val="14267A"/>
                </a:solidFill>
                <a:latin typeface="Calibri" panose="020F0502020204030204" pitchFamily="34" charset="0"/>
              </a:rPr>
              <a:t> RC-Server ist keine </a:t>
            </a:r>
            <a:r>
              <a:rPr lang="de-DE" altLang="de-DE" sz="2000" dirty="0" smtClean="0">
                <a:solidFill>
                  <a:srgbClr val="14267A"/>
                </a:solidFill>
                <a:latin typeface="Calibri" panose="020F0502020204030204" pitchFamily="34" charset="0"/>
              </a:rPr>
              <a:t>Option mehr.</a:t>
            </a:r>
          </a:p>
          <a:p>
            <a:pPr eaLnBrk="1" hangingPunct="1">
              <a:lnSpc>
                <a:spcPct val="112000"/>
              </a:lnSpc>
            </a:pPr>
            <a:endParaRPr lang="de-DE" altLang="de-DE" sz="2000" dirty="0">
              <a:solidFill>
                <a:srgbClr val="14267A"/>
              </a:solidFill>
              <a:latin typeface="Calibri" panose="020F0502020204030204" pitchFamily="34" charset="0"/>
            </a:endParaRPr>
          </a:p>
          <a:p>
            <a:pPr marL="285750" indent="-285750" eaLnBrk="1" hangingPunct="1">
              <a:lnSpc>
                <a:spcPct val="101000"/>
              </a:lnSpc>
              <a:spcBef>
                <a:spcPts val="800"/>
              </a:spcBef>
              <a:buFont typeface="Arial" panose="020B0604020202020204" pitchFamily="34" charset="0"/>
              <a:buChar char="•"/>
            </a:pPr>
            <a:r>
              <a:rPr lang="en-US" altLang="de-DE" sz="2000" dirty="0" err="1" smtClean="0">
                <a:solidFill>
                  <a:srgbClr val="14267A"/>
                </a:solidFill>
                <a:latin typeface="Calibri" panose="020F0502020204030204" pitchFamily="34" charset="0"/>
                <a:cs typeface="Tahoma" panose="020B0604030504040204" pitchFamily="34" charset="0"/>
              </a:rPr>
              <a:t>Programmierung</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a:solidFill>
                  <a:srgbClr val="14267A"/>
                </a:solidFill>
                <a:latin typeface="Calibri" panose="020F0502020204030204" pitchFamily="34" charset="0"/>
                <a:cs typeface="Tahoma" panose="020B0604030504040204" pitchFamily="34" charset="0"/>
              </a:rPr>
              <a:t>(</a:t>
            </a:r>
            <a:r>
              <a:rPr lang="en-US" altLang="de-DE" sz="2000" dirty="0" err="1">
                <a:solidFill>
                  <a:srgbClr val="14267A"/>
                </a:solidFill>
                <a:latin typeface="Calibri" panose="020F0502020204030204" pitchFamily="34" charset="0"/>
                <a:cs typeface="Tahoma" panose="020B0604030504040204" pitchFamily="34" charset="0"/>
              </a:rPr>
              <a:t>wie</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Schleifen</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Bedingungen</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kann</a:t>
            </a:r>
            <a:r>
              <a:rPr lang="en-US" altLang="de-DE" sz="2000" dirty="0">
                <a:solidFill>
                  <a:srgbClr val="14267A"/>
                </a:solidFill>
                <a:latin typeface="Calibri" panose="020F0502020204030204" pitchFamily="34" charset="0"/>
                <a:cs typeface="Tahoma" panose="020B0604030504040204" pitchFamily="34" charset="0"/>
              </a:rPr>
              <a:t> auf der IDE </a:t>
            </a:r>
            <a:r>
              <a:rPr lang="en-US" altLang="de-DE" sz="2000" dirty="0" err="1" smtClean="0">
                <a:solidFill>
                  <a:srgbClr val="14267A"/>
                </a:solidFill>
                <a:latin typeface="Calibri" panose="020F0502020204030204" pitchFamily="34" charset="0"/>
                <a:cs typeface="Tahoma" panose="020B0604030504040204" pitchFamily="34" charset="0"/>
              </a:rPr>
              <a:t>nur</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mit</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weiteren</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Addons</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angewandt</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werden</a:t>
            </a:r>
            <a:r>
              <a:rPr lang="en-US" altLang="de-DE" sz="2000" dirty="0">
                <a:solidFill>
                  <a:srgbClr val="14267A"/>
                </a:solidFill>
                <a:latin typeface="Calibri" panose="020F0502020204030204" pitchFamily="34" charset="0"/>
                <a:cs typeface="Tahoma" panose="020B0604030504040204" pitchFamily="34" charset="0"/>
              </a:rPr>
              <a:t> </a:t>
            </a:r>
            <a:endParaRPr lang="en-US" altLang="de-DE" sz="2000" dirty="0" smtClean="0">
              <a:solidFill>
                <a:srgbClr val="14267A"/>
              </a:solidFill>
              <a:latin typeface="Calibri" panose="020F0502020204030204" pitchFamily="34" charset="0"/>
              <a:cs typeface="Tahoma" panose="020B0604030504040204" pitchFamily="34" charset="0"/>
            </a:endParaRPr>
          </a:p>
          <a:p>
            <a:pPr eaLnBrk="1" hangingPunct="1">
              <a:lnSpc>
                <a:spcPct val="101000"/>
              </a:lnSpc>
              <a:spcBef>
                <a:spcPts val="800"/>
              </a:spcBef>
            </a:pPr>
            <a:endParaRPr lang="en-US" altLang="de-DE" sz="2000" dirty="0">
              <a:solidFill>
                <a:srgbClr val="14267A"/>
              </a:solidFill>
              <a:latin typeface="Calibri" panose="020F0502020204030204" pitchFamily="34" charset="0"/>
              <a:cs typeface="Tahoma" panose="020B0604030504040204" pitchFamily="34" charset="0"/>
            </a:endParaRPr>
          </a:p>
          <a:p>
            <a:pPr marL="285750" indent="-285750" eaLnBrk="1" hangingPunct="1">
              <a:lnSpc>
                <a:spcPct val="101000"/>
              </a:lnSpc>
              <a:spcBef>
                <a:spcPts val="800"/>
              </a:spcBef>
              <a:buFont typeface="Arial" panose="020B0604020202020204" pitchFamily="34" charset="0"/>
              <a:buChar char="•"/>
            </a:pPr>
            <a:r>
              <a:rPr lang="en-US" altLang="de-DE" sz="2000" dirty="0">
                <a:solidFill>
                  <a:srgbClr val="14267A"/>
                </a:solidFill>
                <a:latin typeface="Calibri" panose="020F0502020204030204" pitchFamily="34" charset="0"/>
                <a:cs typeface="Tahoma" panose="020B0604030504040204" pitchFamily="34" charset="0"/>
              </a:rPr>
              <a:t>Selenium IDE </a:t>
            </a:r>
            <a:r>
              <a:rPr lang="en-US" altLang="de-DE" sz="2000" dirty="0" err="1">
                <a:solidFill>
                  <a:srgbClr val="14267A"/>
                </a:solidFill>
                <a:latin typeface="Calibri" panose="020F0502020204030204" pitchFamily="34" charset="0"/>
                <a:cs typeface="Tahoma" panose="020B0604030504040204" pitchFamily="34" charset="0"/>
              </a:rPr>
              <a:t>kann</a:t>
            </a:r>
            <a:r>
              <a:rPr lang="en-US" altLang="de-DE" sz="2000" dirty="0">
                <a:solidFill>
                  <a:srgbClr val="14267A"/>
                </a:solidFill>
                <a:latin typeface="Calibri" panose="020F0502020204030204" pitchFamily="34" charset="0"/>
                <a:cs typeface="Tahoma" panose="020B0604030504040204" pitchFamily="34" charset="0"/>
              </a:rPr>
              <a:t> die </a:t>
            </a:r>
            <a:r>
              <a:rPr lang="en-US" altLang="de-DE" sz="2000" dirty="0" err="1">
                <a:solidFill>
                  <a:srgbClr val="14267A"/>
                </a:solidFill>
                <a:latin typeface="Calibri" panose="020F0502020204030204" pitchFamily="34" charset="0"/>
                <a:cs typeface="Tahoma" panose="020B0604030504040204" pitchFamily="34" charset="0"/>
              </a:rPr>
              <a:t>Skripte</a:t>
            </a:r>
            <a:r>
              <a:rPr lang="en-US" altLang="de-DE" sz="2000" dirty="0">
                <a:solidFill>
                  <a:srgbClr val="14267A"/>
                </a:solidFill>
                <a:latin typeface="Calibri" panose="020F0502020204030204" pitchFamily="34" charset="0"/>
                <a:cs typeface="Tahoma" panose="020B0604030504040204" pitchFamily="34" charset="0"/>
              </a:rPr>
              <a:t> in </a:t>
            </a:r>
            <a:r>
              <a:rPr lang="en-US" altLang="de-DE" sz="2000" dirty="0" err="1">
                <a:solidFill>
                  <a:srgbClr val="14267A"/>
                </a:solidFill>
                <a:latin typeface="Calibri" panose="020F0502020204030204" pitchFamily="34" charset="0"/>
                <a:cs typeface="Tahoma" panose="020B0604030504040204" pitchFamily="34" charset="0"/>
              </a:rPr>
              <a:t>nur</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Selenese</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erstellt</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auszuführen</a:t>
            </a:r>
            <a:r>
              <a:rPr lang="en-US" altLang="de-DE" sz="2000" dirty="0" smtClean="0">
                <a:solidFill>
                  <a:srgbClr val="14267A"/>
                </a:solidFill>
                <a:latin typeface="Calibri" panose="020F0502020204030204" pitchFamily="34" charset="0"/>
                <a:cs typeface="Tahoma" panose="020B0604030504040204" pitchFamily="34" charset="0"/>
              </a:rPr>
              <a:t>.</a:t>
            </a:r>
          </a:p>
          <a:p>
            <a:pPr eaLnBrk="1" hangingPunct="1">
              <a:lnSpc>
                <a:spcPct val="101000"/>
              </a:lnSpc>
              <a:spcBef>
                <a:spcPts val="800"/>
              </a:spcBef>
            </a:pPr>
            <a:endParaRPr lang="en-US" altLang="de-DE" sz="2000" dirty="0">
              <a:solidFill>
                <a:srgbClr val="14267A"/>
              </a:solidFill>
              <a:latin typeface="Calibri" panose="020F0502020204030204" pitchFamily="34" charset="0"/>
              <a:cs typeface="Tahoma" panose="020B0604030504040204" pitchFamily="34" charset="0"/>
            </a:endParaRPr>
          </a:p>
          <a:p>
            <a:pPr marL="285750" indent="-285750" eaLnBrk="1" hangingPunct="1">
              <a:lnSpc>
                <a:spcPct val="101000"/>
              </a:lnSpc>
              <a:spcBef>
                <a:spcPts val="800"/>
              </a:spcBef>
              <a:buFont typeface="Arial" panose="020B0604020202020204" pitchFamily="34" charset="0"/>
              <a:buChar char="•"/>
            </a:pPr>
            <a:r>
              <a:rPr lang="en-US" altLang="de-DE" sz="2000" dirty="0" err="1">
                <a:solidFill>
                  <a:srgbClr val="14267A"/>
                </a:solidFill>
                <a:latin typeface="Calibri" panose="020F0502020204030204" pitchFamily="34" charset="0"/>
                <a:cs typeface="Tahoma" panose="020B0604030504040204" pitchFamily="34" charset="0"/>
              </a:rPr>
              <a:t>Es</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ist</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schwierig</a:t>
            </a:r>
            <a:r>
              <a:rPr lang="en-US" altLang="de-DE" sz="2000" dirty="0">
                <a:solidFill>
                  <a:srgbClr val="14267A"/>
                </a:solidFill>
                <a:latin typeface="Calibri" panose="020F0502020204030204" pitchFamily="34" charset="0"/>
                <a:cs typeface="Tahoma" panose="020B0604030504040204" pitchFamily="34" charset="0"/>
              </a:rPr>
              <a:t>, Selenium IDE </a:t>
            </a:r>
            <a:r>
              <a:rPr lang="en-US" altLang="de-DE" sz="2000" dirty="0" err="1">
                <a:solidFill>
                  <a:srgbClr val="14267A"/>
                </a:solidFill>
                <a:latin typeface="Calibri" panose="020F0502020204030204" pitchFamily="34" charset="0"/>
                <a:cs typeface="Tahoma" panose="020B0604030504040204" pitchFamily="34" charset="0"/>
              </a:rPr>
              <a:t>für</a:t>
            </a:r>
            <a:r>
              <a:rPr lang="en-US" altLang="de-DE" sz="2000" dirty="0">
                <a:solidFill>
                  <a:srgbClr val="14267A"/>
                </a:solidFill>
                <a:latin typeface="Calibri" panose="020F0502020204030204" pitchFamily="34" charset="0"/>
                <a:cs typeface="Tahoma" panose="020B0604030504040204" pitchFamily="34" charset="0"/>
              </a:rPr>
              <a:t> die </a:t>
            </a:r>
            <a:r>
              <a:rPr lang="en-US" altLang="de-DE" sz="2000" dirty="0" err="1">
                <a:solidFill>
                  <a:srgbClr val="14267A"/>
                </a:solidFill>
                <a:latin typeface="Calibri" panose="020F0502020204030204" pitchFamily="34" charset="0"/>
                <a:cs typeface="Tahoma" panose="020B0604030504040204" pitchFamily="34" charset="0"/>
              </a:rPr>
              <a:t>Überprüfung</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komplexer</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Testfälle</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mit</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dynamischen</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a:solidFill>
                  <a:srgbClr val="14267A"/>
                </a:solidFill>
                <a:latin typeface="Calibri" panose="020F0502020204030204" pitchFamily="34" charset="0"/>
                <a:cs typeface="Tahoma" panose="020B0604030504040204" pitchFamily="34" charset="0"/>
              </a:rPr>
              <a:t>Inhalten</a:t>
            </a:r>
            <a:r>
              <a:rPr lang="en-US" altLang="de-DE" sz="2000" dirty="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benutzen</a:t>
            </a:r>
            <a:endParaRPr lang="en-US" altLang="de-DE" sz="2000" dirty="0" smtClean="0">
              <a:solidFill>
                <a:srgbClr val="14267A"/>
              </a:solidFill>
              <a:latin typeface="Calibri" panose="020F0502020204030204" pitchFamily="34" charset="0"/>
              <a:cs typeface="Tahoma" panose="020B0604030504040204" pitchFamily="34" charset="0"/>
            </a:endParaRPr>
          </a:p>
          <a:p>
            <a:pPr eaLnBrk="1" hangingPunct="1">
              <a:lnSpc>
                <a:spcPct val="101000"/>
              </a:lnSpc>
              <a:spcBef>
                <a:spcPts val="800"/>
              </a:spcBef>
            </a:pPr>
            <a:endParaRPr lang="en-US" altLang="de-DE" sz="2000" dirty="0">
              <a:solidFill>
                <a:srgbClr val="14267A"/>
              </a:solidFill>
              <a:latin typeface="Calibri" panose="020F0502020204030204" pitchFamily="34" charset="0"/>
              <a:cs typeface="Tahoma" panose="020B0604030504040204" pitchFamily="34" charset="0"/>
            </a:endParaRPr>
          </a:p>
          <a:p>
            <a:pPr marL="285750" indent="-285750" eaLnBrk="1" hangingPunct="1">
              <a:lnSpc>
                <a:spcPct val="101000"/>
              </a:lnSpc>
              <a:spcBef>
                <a:spcPts val="800"/>
              </a:spcBef>
              <a:buFont typeface="Arial" panose="020B0604020202020204" pitchFamily="34" charset="0"/>
              <a:buChar char="•"/>
            </a:pPr>
            <a:r>
              <a:rPr lang="en-US" altLang="de-DE" sz="2000" dirty="0" err="1" smtClean="0">
                <a:solidFill>
                  <a:srgbClr val="14267A"/>
                </a:solidFill>
                <a:latin typeface="Calibri" panose="020F0502020204030204" pitchFamily="34" charset="0"/>
                <a:cs typeface="Tahoma" panose="020B0604030504040204" pitchFamily="34" charset="0"/>
              </a:rPr>
              <a:t>Keine</a:t>
            </a:r>
            <a:r>
              <a:rPr lang="en-US" altLang="de-DE" sz="2000" dirty="0" smtClean="0">
                <a:solidFill>
                  <a:srgbClr val="14267A"/>
                </a:solidFill>
                <a:latin typeface="Calibri" panose="020F0502020204030204" pitchFamily="34" charset="0"/>
                <a:cs typeface="Tahoma" panose="020B0604030504040204" pitchFamily="34" charset="0"/>
              </a:rPr>
              <a:t> Integration in DevOps-</a:t>
            </a:r>
            <a:r>
              <a:rPr lang="en-US" altLang="de-DE" sz="2000" dirty="0" err="1" smtClean="0">
                <a:solidFill>
                  <a:srgbClr val="14267A"/>
                </a:solidFill>
                <a:latin typeface="Calibri" panose="020F0502020204030204" pitchFamily="34" charset="0"/>
                <a:cs typeface="Tahoma" panose="020B0604030504040204" pitchFamily="34" charset="0"/>
              </a:rPr>
              <a:t>Umgebung</a:t>
            </a:r>
            <a:r>
              <a:rPr lang="en-US" altLang="de-DE" sz="2000" dirty="0" smtClean="0">
                <a:solidFill>
                  <a:srgbClr val="14267A"/>
                </a:solidFill>
                <a:latin typeface="Calibri" panose="020F0502020204030204" pitchFamily="34" charset="0"/>
                <a:cs typeface="Tahoma" panose="020B0604030504040204" pitchFamily="34" charset="0"/>
              </a:rPr>
              <a:t> </a:t>
            </a:r>
            <a:r>
              <a:rPr lang="en-US" altLang="de-DE" sz="2000" dirty="0" err="1" smtClean="0">
                <a:solidFill>
                  <a:srgbClr val="14267A"/>
                </a:solidFill>
                <a:latin typeface="Calibri" panose="020F0502020204030204" pitchFamily="34" charset="0"/>
                <a:cs typeface="Tahoma" panose="020B0604030504040204" pitchFamily="34" charset="0"/>
              </a:rPr>
              <a:t>möglich</a:t>
            </a:r>
            <a:endParaRPr lang="en-US" altLang="de-DE" dirty="0">
              <a:solidFill>
                <a:srgbClr val="14267A"/>
              </a:solidFill>
              <a:latin typeface="Calibri" panose="020F0502020204030204" pitchFamily="34" charset="0"/>
              <a:cs typeface="Tahoma" panose="020B0604030504040204" pitchFamily="34" charset="0"/>
            </a:endParaRPr>
          </a:p>
          <a:p>
            <a:pPr eaLnBrk="1" hangingPunct="1">
              <a:lnSpc>
                <a:spcPct val="101000"/>
              </a:lnSpc>
              <a:spcBef>
                <a:spcPts val="800"/>
              </a:spcBef>
            </a:pPr>
            <a:endParaRPr lang="en-US" altLang="de-DE" dirty="0">
              <a:solidFill>
                <a:srgbClr val="00000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04334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323528" y="260648"/>
            <a:ext cx="8229600" cy="346075"/>
          </a:xfrm>
        </p:spPr>
        <p:txBody>
          <a:bodyPr/>
          <a:lstStyle/>
          <a:p>
            <a:pPr algn="l" eaLnBrk="1" hangingPunct="1"/>
            <a:r>
              <a:rPr lang="en-US" altLang="de-DE" dirty="0" smtClean="0">
                <a:solidFill>
                  <a:srgbClr val="14267A"/>
                </a:solidFill>
              </a:rPr>
              <a:t>Selenium </a:t>
            </a:r>
            <a:r>
              <a:rPr lang="en-US" altLang="de-DE" dirty="0" err="1" smtClean="0">
                <a:solidFill>
                  <a:srgbClr val="14267A"/>
                </a:solidFill>
              </a:rPr>
              <a:t>Webdriver</a:t>
            </a:r>
            <a:r>
              <a:rPr lang="en-US" altLang="de-DE" dirty="0" smtClean="0">
                <a:solidFill>
                  <a:srgbClr val="14267A"/>
                </a:solidFill>
              </a:rPr>
              <a:t> API: How it works</a:t>
            </a:r>
            <a:endParaRPr lang="de-DE" altLang="de-DE" dirty="0" smtClean="0">
              <a:solidFill>
                <a:srgbClr val="14267A"/>
              </a:solidFill>
            </a:endParaRPr>
          </a:p>
        </p:txBody>
      </p:sp>
      <p:sp>
        <p:nvSpPr>
          <p:cNvPr id="12291" name="Inhaltsplatzhalter 2"/>
          <p:cNvSpPr>
            <a:spLocks noGrp="1"/>
          </p:cNvSpPr>
          <p:nvPr>
            <p:ph idx="1"/>
          </p:nvPr>
        </p:nvSpPr>
        <p:spPr/>
        <p:txBody>
          <a:bodyPr/>
          <a:lstStyle/>
          <a:p>
            <a:pPr eaLnBrk="1" hangingPunct="1"/>
            <a:endParaRPr lang="en-US" altLang="de-DE" b="1" dirty="0" smtClean="0"/>
          </a:p>
          <a:p>
            <a:pPr eaLnBrk="1" hangingPunct="1"/>
            <a:endParaRPr lang="en-US" altLang="de-DE" b="1" dirty="0" smtClean="0"/>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3512"/>
            <a:ext cx="5112568" cy="2735176"/>
          </a:xfrm>
          <a:prstGeom prst="rect">
            <a:avLst/>
          </a:prstGeom>
        </p:spPr>
      </p:pic>
      <p:sp>
        <p:nvSpPr>
          <p:cNvPr id="2" name="Rechteck 1"/>
          <p:cNvSpPr/>
          <p:nvPr/>
        </p:nvSpPr>
        <p:spPr>
          <a:xfrm>
            <a:off x="395536" y="5092546"/>
            <a:ext cx="8545835" cy="1313949"/>
          </a:xfrm>
          <a:prstGeom prst="rect">
            <a:avLst/>
          </a:prstGeom>
        </p:spPr>
        <p:txBody>
          <a:bodyPr wrap="square">
            <a:spAutoFit/>
          </a:bodyPr>
          <a:lstStyle/>
          <a:p>
            <a:pPr marL="285750" indent="-285750" eaLnBrk="1" hangingPunct="1">
              <a:lnSpc>
                <a:spcPct val="101000"/>
              </a:lnSpc>
              <a:spcBef>
                <a:spcPts val="800"/>
              </a:spcBef>
              <a:buFont typeface="Arial" panose="020B0604020202020204" pitchFamily="34" charset="0"/>
              <a:buChar char="•"/>
            </a:pPr>
            <a:r>
              <a:rPr lang="en-US" altLang="de-DE" sz="1800" dirty="0" err="1" smtClean="0">
                <a:solidFill>
                  <a:srgbClr val="14267A"/>
                </a:solidFill>
                <a:latin typeface="Calibri" panose="020F0502020204030204" pitchFamily="34" charset="0"/>
                <a:cs typeface="Tahoma" panose="020B0604030504040204" pitchFamily="34" charset="0"/>
              </a:rPr>
              <a:t>Umwandlung</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a:solidFill>
                  <a:srgbClr val="14267A"/>
                </a:solidFill>
                <a:latin typeface="Calibri" panose="020F0502020204030204" pitchFamily="34" charset="0"/>
                <a:cs typeface="Tahoma" panose="020B0604030504040204" pitchFamily="34" charset="0"/>
              </a:rPr>
              <a:t>der </a:t>
            </a:r>
            <a:r>
              <a:rPr lang="en-US" altLang="de-DE" sz="1800" dirty="0" err="1" smtClean="0">
                <a:solidFill>
                  <a:srgbClr val="14267A"/>
                </a:solidFill>
                <a:latin typeface="Calibri" panose="020F0502020204030204" pitchFamily="34" charset="0"/>
                <a:cs typeface="Tahoma" panose="020B0604030504040204" pitchFamily="34" charset="0"/>
              </a:rPr>
              <a:t>Selenes</a:t>
            </a:r>
            <a:r>
              <a:rPr lang="en-US" altLang="de-DE" sz="1800" dirty="0" smtClean="0">
                <a:solidFill>
                  <a:srgbClr val="14267A"/>
                </a:solidFill>
                <a:latin typeface="Calibri" panose="020F0502020204030204" pitchFamily="34" charset="0"/>
                <a:cs typeface="Tahoma" panose="020B0604030504040204" pitchFamily="34" charset="0"/>
              </a:rPr>
              <a:t> - </a:t>
            </a:r>
            <a:r>
              <a:rPr lang="en-US" altLang="de-DE" sz="1800" dirty="0" err="1" smtClean="0">
                <a:solidFill>
                  <a:srgbClr val="14267A"/>
                </a:solidFill>
                <a:latin typeface="Calibri" panose="020F0502020204030204" pitchFamily="34" charset="0"/>
                <a:cs typeface="Tahoma" panose="020B0604030504040204" pitchFamily="34" charset="0"/>
              </a:rPr>
              <a:t>Testcases</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a:solidFill>
                  <a:srgbClr val="14267A"/>
                </a:solidFill>
                <a:latin typeface="Calibri" panose="020F0502020204030204" pitchFamily="34" charset="0"/>
                <a:cs typeface="Tahoma" panose="020B0604030504040204" pitchFamily="34" charset="0"/>
              </a:rPr>
              <a:t>in </a:t>
            </a:r>
            <a:r>
              <a:rPr lang="en-US" altLang="de-DE" sz="1800" dirty="0" err="1">
                <a:solidFill>
                  <a:srgbClr val="14267A"/>
                </a:solidFill>
                <a:latin typeface="Calibri" panose="020F0502020204030204" pitchFamily="34" charset="0"/>
                <a:cs typeface="Tahoma" panose="020B0604030504040204" pitchFamily="34" charset="0"/>
              </a:rPr>
              <a:t>hochwertige</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Programmiersprache</a:t>
            </a:r>
            <a:r>
              <a:rPr lang="en-US" altLang="de-DE" sz="1800" dirty="0">
                <a:solidFill>
                  <a:srgbClr val="14267A"/>
                </a:solidFill>
                <a:latin typeface="Calibri" panose="020F0502020204030204" pitchFamily="34" charset="0"/>
                <a:cs typeface="Tahoma" panose="020B0604030504040204" pitchFamily="34" charset="0"/>
              </a:rPr>
              <a:t> und in die Selenium </a:t>
            </a:r>
            <a:r>
              <a:rPr lang="en-US" altLang="de-DE" sz="1800" dirty="0" err="1">
                <a:solidFill>
                  <a:srgbClr val="14267A"/>
                </a:solidFill>
                <a:latin typeface="Calibri" panose="020F0502020204030204" pitchFamily="34" charset="0"/>
                <a:cs typeface="Tahoma" panose="020B0604030504040204" pitchFamily="34" charset="0"/>
              </a:rPr>
              <a:t>Webdriver</a:t>
            </a:r>
            <a:r>
              <a:rPr lang="en-US" altLang="de-DE" sz="1800" dirty="0">
                <a:solidFill>
                  <a:srgbClr val="14267A"/>
                </a:solidFill>
                <a:latin typeface="Calibri" panose="020F0502020204030204" pitchFamily="34" charset="0"/>
                <a:cs typeface="Tahoma" panose="020B0604030504040204" pitchFamily="34" charset="0"/>
              </a:rPr>
              <a:t> API </a:t>
            </a:r>
            <a:r>
              <a:rPr lang="en-US" altLang="de-DE" sz="1800" dirty="0" err="1">
                <a:solidFill>
                  <a:srgbClr val="14267A"/>
                </a:solidFill>
                <a:latin typeface="Calibri" panose="020F0502020204030204" pitchFamily="34" charset="0"/>
                <a:cs typeface="Tahoma" panose="020B0604030504040204" pitchFamily="34" charset="0"/>
              </a:rPr>
              <a:t>notwendig</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wir</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nehmen</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im</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weiteren</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Beispiel</a:t>
            </a:r>
            <a:r>
              <a:rPr lang="en-US" altLang="de-DE" sz="1800" dirty="0">
                <a:solidFill>
                  <a:srgbClr val="14267A"/>
                </a:solidFill>
                <a:latin typeface="Calibri" panose="020F0502020204030204" pitchFamily="34" charset="0"/>
                <a:cs typeface="Tahoma" panose="020B0604030504040204" pitchFamily="34" charset="0"/>
              </a:rPr>
              <a:t> Java-Code</a:t>
            </a:r>
          </a:p>
          <a:p>
            <a:pPr marL="285750" indent="-285750" eaLnBrk="1" hangingPunct="1">
              <a:lnSpc>
                <a:spcPct val="101000"/>
              </a:lnSpc>
              <a:spcBef>
                <a:spcPts val="800"/>
              </a:spcBef>
              <a:buFont typeface="Arial" panose="020B0604020202020204" pitchFamily="34" charset="0"/>
              <a:buChar char="•"/>
            </a:pPr>
            <a:r>
              <a:rPr lang="en-US" altLang="de-DE" sz="1800" dirty="0">
                <a:solidFill>
                  <a:srgbClr val="14267A"/>
                </a:solidFill>
                <a:latin typeface="Calibri" panose="020F0502020204030204" pitchFamily="34" charset="0"/>
                <a:cs typeface="Tahoma" panose="020B0604030504040204" pitchFamily="34" charset="0"/>
              </a:rPr>
              <a:t>Die IDE </a:t>
            </a:r>
            <a:r>
              <a:rPr lang="en-US" altLang="de-DE" sz="1800" dirty="0" err="1">
                <a:solidFill>
                  <a:srgbClr val="14267A"/>
                </a:solidFill>
                <a:latin typeface="Calibri" panose="020F0502020204030204" pitchFamily="34" charset="0"/>
                <a:cs typeface="Tahoma" panose="020B0604030504040204" pitchFamily="34" charset="0"/>
              </a:rPr>
              <a:t>leistet</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smtClean="0">
                <a:solidFill>
                  <a:srgbClr val="14267A"/>
                </a:solidFill>
                <a:latin typeface="Calibri" panose="020F0502020204030204" pitchFamily="34" charset="0"/>
                <a:cs typeface="Tahoma" panose="020B0604030504040204" pitchFamily="34" charset="0"/>
              </a:rPr>
              <a:t>dies </a:t>
            </a:r>
            <a:r>
              <a:rPr lang="en-US" altLang="de-DE" sz="1800" dirty="0" err="1" smtClean="0">
                <a:solidFill>
                  <a:srgbClr val="14267A"/>
                </a:solidFill>
                <a:latin typeface="Calibri" panose="020F0502020204030204" pitchFamily="34" charset="0"/>
                <a:cs typeface="Tahoma" panose="020B0604030504040204" pitchFamily="34" charset="0"/>
              </a:rPr>
              <a:t>mit</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einer</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K</a:t>
            </a:r>
            <a:r>
              <a:rPr lang="en-US" altLang="de-DE" sz="1800" dirty="0" err="1" smtClean="0">
                <a:solidFill>
                  <a:srgbClr val="14267A"/>
                </a:solidFill>
                <a:latin typeface="Calibri" panose="020F0502020204030204" pitchFamily="34" charset="0"/>
                <a:cs typeface="Tahoma" panose="020B0604030504040204" pitchFamily="34" charset="0"/>
              </a:rPr>
              <a:t>onvertierung</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jedoch</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ist</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langfristig</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smtClean="0">
                <a:solidFill>
                  <a:srgbClr val="14267A"/>
                </a:solidFill>
                <a:latin typeface="Calibri" panose="020F0502020204030204" pitchFamily="34" charset="0"/>
                <a:cs typeface="Tahoma" panose="020B0604030504040204" pitchFamily="34" charset="0"/>
              </a:rPr>
              <a:t>eine</a:t>
            </a:r>
            <a:r>
              <a:rPr lang="en-US" altLang="de-DE" sz="1800" dirty="0" smtClean="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selber</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geschriebene</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Konvertierung</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qualitativ</a:t>
            </a:r>
            <a:r>
              <a:rPr lang="en-US" altLang="de-DE" sz="1800" dirty="0">
                <a:solidFill>
                  <a:srgbClr val="14267A"/>
                </a:solidFill>
                <a:latin typeface="Calibri" panose="020F0502020204030204" pitchFamily="34" charset="0"/>
                <a:cs typeface="Tahoma" panose="020B0604030504040204" pitchFamily="34" charset="0"/>
              </a:rPr>
              <a:t> </a:t>
            </a:r>
            <a:r>
              <a:rPr lang="en-US" altLang="de-DE" sz="1800" dirty="0" err="1">
                <a:solidFill>
                  <a:srgbClr val="14267A"/>
                </a:solidFill>
                <a:latin typeface="Calibri" panose="020F0502020204030204" pitchFamily="34" charset="0"/>
                <a:cs typeface="Tahoma" panose="020B0604030504040204" pitchFamily="34" charset="0"/>
              </a:rPr>
              <a:t>besser</a:t>
            </a:r>
            <a:endParaRPr lang="en-US" altLang="de-DE" sz="1800" dirty="0">
              <a:solidFill>
                <a:srgbClr val="14267A"/>
              </a:solidFill>
              <a:latin typeface="Calibri" panose="020F0502020204030204" pitchFamily="34" charset="0"/>
              <a:cs typeface="Tahoma" panose="020B0604030504040204" pitchFamily="34" charset="0"/>
            </a:endParaRPr>
          </a:p>
        </p:txBody>
      </p:sp>
      <p:sp>
        <p:nvSpPr>
          <p:cNvPr id="4" name="Rechteck 3"/>
          <p:cNvSpPr/>
          <p:nvPr/>
        </p:nvSpPr>
        <p:spPr>
          <a:xfrm>
            <a:off x="395536" y="913083"/>
            <a:ext cx="7920880" cy="1333185"/>
          </a:xfrm>
          <a:prstGeom prst="rect">
            <a:avLst/>
          </a:prstGeom>
        </p:spPr>
        <p:txBody>
          <a:bodyPr wrap="square">
            <a:spAutoFit/>
          </a:bodyPr>
          <a:lstStyle/>
          <a:p>
            <a:pPr marL="285750" indent="-285750" eaLnBrk="1" hangingPunct="1">
              <a:lnSpc>
                <a:spcPct val="112000"/>
              </a:lnSpc>
              <a:buFont typeface="Arial" panose="020B0604020202020204" pitchFamily="34" charset="0"/>
              <a:buChar char="•"/>
            </a:pPr>
            <a:r>
              <a:rPr lang="de-DE" altLang="de-DE" sz="1800" dirty="0" smtClean="0">
                <a:solidFill>
                  <a:srgbClr val="14267A"/>
                </a:solidFill>
                <a:latin typeface="Calibri" panose="020F0502020204030204" pitchFamily="34" charset="0"/>
              </a:rPr>
              <a:t>Die </a:t>
            </a:r>
            <a:r>
              <a:rPr lang="de-DE" altLang="de-DE" sz="1800" dirty="0" err="1">
                <a:solidFill>
                  <a:srgbClr val="14267A"/>
                </a:solidFill>
                <a:latin typeface="Calibri" panose="020F0502020204030204" pitchFamily="34" charset="0"/>
              </a:rPr>
              <a:t>Selenium</a:t>
            </a:r>
            <a:r>
              <a:rPr lang="de-DE" altLang="de-DE" sz="1800" dirty="0">
                <a:solidFill>
                  <a:srgbClr val="14267A"/>
                </a:solidFill>
                <a:latin typeface="Calibri" panose="020F0502020204030204" pitchFamily="34" charset="0"/>
              </a:rPr>
              <a:t>-Tests sollen mit allen gängigen Browsern und Devices ausgeführt werden</a:t>
            </a:r>
          </a:p>
          <a:p>
            <a:pPr marL="285750" indent="-285750">
              <a:lnSpc>
                <a:spcPct val="112000"/>
              </a:lnSpc>
              <a:buFont typeface="Arial" panose="020B0604020202020204" pitchFamily="34" charset="0"/>
              <a:buChar char="•"/>
            </a:pPr>
            <a:r>
              <a:rPr lang="de-DE" altLang="de-DE" sz="1800" dirty="0">
                <a:solidFill>
                  <a:srgbClr val="14267A"/>
                </a:solidFill>
                <a:latin typeface="Calibri" panose="020F0502020204030204" pitchFamily="34" charset="0"/>
              </a:rPr>
              <a:t>Adaption von </a:t>
            </a:r>
            <a:r>
              <a:rPr lang="de-DE" altLang="de-DE" sz="1800" dirty="0" err="1">
                <a:solidFill>
                  <a:srgbClr val="14267A"/>
                </a:solidFill>
                <a:latin typeface="Calibri" panose="020F0502020204030204" pitchFamily="34" charset="0"/>
              </a:rPr>
              <a:t>JUnit</a:t>
            </a:r>
            <a:r>
              <a:rPr lang="de-DE" altLang="de-DE" sz="1800" dirty="0">
                <a:solidFill>
                  <a:srgbClr val="14267A"/>
                </a:solidFill>
                <a:latin typeface="Calibri" panose="020F0502020204030204" pitchFamily="34" charset="0"/>
              </a:rPr>
              <a:t> und </a:t>
            </a:r>
            <a:r>
              <a:rPr lang="de-DE" altLang="de-DE" sz="1800" dirty="0" err="1">
                <a:solidFill>
                  <a:srgbClr val="14267A"/>
                </a:solidFill>
                <a:latin typeface="Calibri" panose="020F0502020204030204" pitchFamily="34" charset="0"/>
              </a:rPr>
              <a:t>TestNG</a:t>
            </a:r>
            <a:r>
              <a:rPr lang="de-DE" altLang="de-DE" sz="1800" dirty="0">
                <a:solidFill>
                  <a:srgbClr val="14267A"/>
                </a:solidFill>
                <a:latin typeface="Calibri" panose="020F0502020204030204" pitchFamily="34" charset="0"/>
              </a:rPr>
              <a:t> und mit allen Java-</a:t>
            </a:r>
            <a:r>
              <a:rPr lang="de-DE" altLang="de-DE" sz="1800" dirty="0" err="1">
                <a:solidFill>
                  <a:srgbClr val="14267A"/>
                </a:solidFill>
                <a:latin typeface="Calibri" panose="020F0502020204030204" pitchFamily="34" charset="0"/>
              </a:rPr>
              <a:t>Libaries</a:t>
            </a:r>
            <a:r>
              <a:rPr lang="de-DE" altLang="de-DE" sz="1800" dirty="0">
                <a:solidFill>
                  <a:srgbClr val="14267A"/>
                </a:solidFill>
                <a:latin typeface="Calibri" panose="020F0502020204030204" pitchFamily="34" charset="0"/>
              </a:rPr>
              <a:t> möglich </a:t>
            </a:r>
            <a:r>
              <a:rPr lang="de-DE" altLang="de-DE" sz="1800" dirty="0" smtClean="0">
                <a:solidFill>
                  <a:srgbClr val="14267A"/>
                </a:solidFill>
                <a:latin typeface="Calibri" panose="020F0502020204030204" pitchFamily="34" charset="0"/>
              </a:rPr>
              <a:t>machen</a:t>
            </a:r>
          </a:p>
          <a:p>
            <a:pPr marL="285750" indent="-285750">
              <a:lnSpc>
                <a:spcPct val="112000"/>
              </a:lnSpc>
              <a:buFont typeface="Arial" panose="020B0604020202020204" pitchFamily="34" charset="0"/>
              <a:buChar char="•"/>
            </a:pPr>
            <a:r>
              <a:rPr lang="de-DE" altLang="de-DE" sz="1800" dirty="0" smtClean="0">
                <a:solidFill>
                  <a:srgbClr val="14267A"/>
                </a:solidFill>
                <a:latin typeface="Calibri" panose="020F0502020204030204" pitchFamily="34" charset="0"/>
              </a:rPr>
              <a:t>Daher Einsatz der </a:t>
            </a:r>
            <a:r>
              <a:rPr lang="de-DE" altLang="de-DE" sz="1800" dirty="0" err="1" smtClean="0">
                <a:solidFill>
                  <a:srgbClr val="14267A"/>
                </a:solidFill>
                <a:latin typeface="Calibri" panose="020F0502020204030204" pitchFamily="34" charset="0"/>
              </a:rPr>
              <a:t>Selenium</a:t>
            </a:r>
            <a:r>
              <a:rPr lang="de-DE" altLang="de-DE" sz="1800" dirty="0" smtClean="0">
                <a:solidFill>
                  <a:srgbClr val="14267A"/>
                </a:solidFill>
                <a:latin typeface="Calibri" panose="020F0502020204030204" pitchFamily="34" charset="0"/>
              </a:rPr>
              <a:t> Webdriver API</a:t>
            </a:r>
            <a:endParaRPr lang="de-DE" altLang="de-DE" sz="1800" dirty="0">
              <a:solidFill>
                <a:srgbClr val="14267A"/>
              </a:solidFill>
              <a:latin typeface="Calibri" panose="020F0502020204030204" pitchFamily="34" charset="0"/>
            </a:endParaRPr>
          </a:p>
        </p:txBody>
      </p:sp>
    </p:spTree>
    <p:extLst>
      <p:ext uri="{BB962C8B-B14F-4D97-AF65-F5344CB8AC3E}">
        <p14:creationId xmlns:p14="http://schemas.microsoft.com/office/powerpoint/2010/main" val="4280792367"/>
      </p:ext>
    </p:extLst>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371898"/>
            <a:ext cx="8229600" cy="346075"/>
          </a:xfrm>
        </p:spPr>
        <p:txBody>
          <a:bodyPr/>
          <a:lstStyle/>
          <a:p>
            <a:pPr lvl="0" algn="l"/>
            <a:r>
              <a:rPr lang="de-DE" altLang="de-DE" dirty="0" err="1">
                <a:solidFill>
                  <a:srgbClr val="14267A"/>
                </a:solidFill>
              </a:rPr>
              <a:t>Here</a:t>
            </a:r>
            <a:r>
              <a:rPr lang="de-DE" altLang="de-DE" dirty="0">
                <a:solidFill>
                  <a:srgbClr val="14267A"/>
                </a:solidFill>
              </a:rPr>
              <a:t> </a:t>
            </a:r>
            <a:r>
              <a:rPr lang="de-DE" altLang="de-DE" dirty="0" err="1">
                <a:solidFill>
                  <a:srgbClr val="14267A"/>
                </a:solidFill>
              </a:rPr>
              <a:t>is</a:t>
            </a:r>
            <a:r>
              <a:rPr lang="de-DE" altLang="de-DE" dirty="0">
                <a:solidFill>
                  <a:srgbClr val="14267A"/>
                </a:solidFill>
              </a:rPr>
              <a:t> a </a:t>
            </a:r>
            <a:r>
              <a:rPr lang="de-DE" altLang="de-DE" dirty="0" err="1">
                <a:solidFill>
                  <a:srgbClr val="14267A"/>
                </a:solidFill>
              </a:rPr>
              <a:t>simplified</a:t>
            </a:r>
            <a:r>
              <a:rPr lang="de-DE" altLang="de-DE" dirty="0">
                <a:solidFill>
                  <a:srgbClr val="14267A"/>
                </a:solidFill>
              </a:rPr>
              <a:t> </a:t>
            </a:r>
            <a:r>
              <a:rPr lang="de-DE" altLang="de-DE" dirty="0" err="1">
                <a:solidFill>
                  <a:srgbClr val="14267A"/>
                </a:solidFill>
              </a:rPr>
              <a:t>architectural</a:t>
            </a:r>
            <a:r>
              <a:rPr lang="de-DE" altLang="de-DE" dirty="0">
                <a:solidFill>
                  <a:srgbClr val="14267A"/>
                </a:solidFill>
              </a:rPr>
              <a:t> </a:t>
            </a:r>
            <a:r>
              <a:rPr lang="de-DE" altLang="de-DE" dirty="0" err="1">
                <a:solidFill>
                  <a:srgbClr val="14267A"/>
                </a:solidFill>
              </a:rPr>
              <a:t>representation</a:t>
            </a:r>
            <a:r>
              <a:rPr lang="de-DE" altLang="de-DE" dirty="0">
                <a:solidFill>
                  <a:srgbClr val="14267A"/>
                </a:solidFill>
              </a:rPr>
              <a:t>....</a:t>
            </a:r>
            <a:r>
              <a:rPr lang="de-DE" altLang="de-DE" dirty="0"/>
              <a:t/>
            </a:r>
            <a:br>
              <a:rPr lang="de-DE" altLang="de-DE" dirty="0"/>
            </a:br>
            <a:endParaRPr lang="de-DE" dirty="0"/>
          </a:p>
        </p:txBody>
      </p:sp>
      <p:pic>
        <p:nvPicPr>
          <p:cNvPr id="1026" name="Picture 2" descr="rc arch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1613385"/>
            <a:ext cx="3804369" cy="3712442"/>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268760"/>
            <a:ext cx="6743699" cy="4257675"/>
          </a:xfrm>
          <a:prstGeom prst="rect">
            <a:avLst/>
          </a:prstGeom>
        </p:spPr>
      </p:pic>
      <p:sp>
        <p:nvSpPr>
          <p:cNvPr id="6" name="Rechteck 5"/>
          <p:cNvSpPr/>
          <p:nvPr/>
        </p:nvSpPr>
        <p:spPr>
          <a:xfrm>
            <a:off x="4448238" y="3695588"/>
            <a:ext cx="1080120" cy="338554"/>
          </a:xfrm>
          <a:prstGeom prst="rect">
            <a:avLst/>
          </a:prstGeom>
        </p:spPr>
        <p:txBody>
          <a:bodyPr wrap="square">
            <a:spAutoFit/>
          </a:bodyPr>
          <a:lstStyle/>
          <a:p>
            <a:r>
              <a:rPr lang="en-US" altLang="de-DE" sz="800" b="1" dirty="0" smtClean="0"/>
              <a:t>Selenium WebDriver Client</a:t>
            </a:r>
            <a:endParaRPr lang="de-DE" sz="800" dirty="0"/>
          </a:p>
        </p:txBody>
      </p:sp>
      <p:sp>
        <p:nvSpPr>
          <p:cNvPr id="7" name="Rechteck 6"/>
          <p:cNvSpPr/>
          <p:nvPr/>
        </p:nvSpPr>
        <p:spPr>
          <a:xfrm>
            <a:off x="2555776" y="4365104"/>
            <a:ext cx="1080120" cy="461665"/>
          </a:xfrm>
          <a:prstGeom prst="rect">
            <a:avLst/>
          </a:prstGeom>
        </p:spPr>
        <p:txBody>
          <a:bodyPr wrap="square">
            <a:spAutoFit/>
          </a:bodyPr>
          <a:lstStyle/>
          <a:p>
            <a:r>
              <a:rPr lang="de-DE" sz="800" b="1" dirty="0" smtClean="0"/>
              <a:t>HTML- </a:t>
            </a:r>
            <a:r>
              <a:rPr lang="de-DE" sz="800" b="1" dirty="0" err="1" smtClean="0"/>
              <a:t>Selenese</a:t>
            </a:r>
            <a:endParaRPr lang="de-DE" sz="800" b="1" dirty="0" smtClean="0"/>
          </a:p>
          <a:p>
            <a:r>
              <a:rPr lang="de-DE" sz="800" b="1" dirty="0" smtClean="0"/>
              <a:t>Oder</a:t>
            </a:r>
          </a:p>
          <a:p>
            <a:r>
              <a:rPr lang="de-DE" sz="800" b="1" dirty="0" smtClean="0"/>
              <a:t>Java - Export </a:t>
            </a:r>
            <a:endParaRPr lang="de-DE" sz="800" b="1" dirty="0"/>
          </a:p>
        </p:txBody>
      </p:sp>
      <p:sp>
        <p:nvSpPr>
          <p:cNvPr id="8" name="Rechteck 7"/>
          <p:cNvSpPr/>
          <p:nvPr/>
        </p:nvSpPr>
        <p:spPr>
          <a:xfrm>
            <a:off x="5868144" y="4741052"/>
            <a:ext cx="1080120" cy="830997"/>
          </a:xfrm>
          <a:prstGeom prst="rect">
            <a:avLst/>
          </a:prstGeom>
        </p:spPr>
        <p:txBody>
          <a:bodyPr wrap="square">
            <a:spAutoFit/>
          </a:bodyPr>
          <a:lstStyle/>
          <a:p>
            <a:r>
              <a:rPr lang="de-DE" sz="800" b="1" dirty="0" smtClean="0"/>
              <a:t>Besser Converter:</a:t>
            </a:r>
          </a:p>
          <a:p>
            <a:endParaRPr lang="de-DE" sz="800" b="1" dirty="0" smtClean="0"/>
          </a:p>
          <a:p>
            <a:r>
              <a:rPr lang="de-DE" sz="800" b="1" dirty="0" smtClean="0"/>
              <a:t>HTML- </a:t>
            </a:r>
            <a:r>
              <a:rPr lang="de-DE" sz="800" b="1" dirty="0" err="1" smtClean="0"/>
              <a:t>Selenese</a:t>
            </a:r>
            <a:endParaRPr lang="de-DE" sz="800" b="1" dirty="0" smtClean="0"/>
          </a:p>
          <a:p>
            <a:r>
              <a:rPr lang="de-DE" sz="800" b="1" dirty="0" err="1" smtClean="0"/>
              <a:t>To</a:t>
            </a:r>
            <a:r>
              <a:rPr lang="de-DE" sz="800" b="1" dirty="0" smtClean="0"/>
              <a:t> </a:t>
            </a:r>
          </a:p>
          <a:p>
            <a:r>
              <a:rPr lang="de-DE" sz="800" b="1" dirty="0" smtClean="0"/>
              <a:t>Java-Code</a:t>
            </a:r>
            <a:endParaRPr lang="de-DE" sz="800" b="1" dirty="0"/>
          </a:p>
        </p:txBody>
      </p:sp>
    </p:spTree>
    <p:extLst>
      <p:ext uri="{BB962C8B-B14F-4D97-AF65-F5344CB8AC3E}">
        <p14:creationId xmlns:p14="http://schemas.microsoft.com/office/powerpoint/2010/main" val="757397512"/>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323528" y="260648"/>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dirty="0" smtClean="0">
                <a:solidFill>
                  <a:srgbClr val="14267A"/>
                </a:solidFill>
                <a:latin typeface="Tahoma" panose="020B0604030504040204" pitchFamily="34" charset="0"/>
                <a:cs typeface="Tahoma" panose="020B0604030504040204" pitchFamily="34" charset="0"/>
              </a:rPr>
              <a:t>Easy </a:t>
            </a:r>
            <a:r>
              <a:rPr lang="de-DE" altLang="de-DE" dirty="0" err="1" smtClean="0">
                <a:solidFill>
                  <a:srgbClr val="14267A"/>
                </a:solidFill>
                <a:latin typeface="Tahoma" panose="020B0604030504040204" pitchFamily="34" charset="0"/>
                <a:cs typeface="Tahoma" panose="020B0604030504040204" pitchFamily="34" charset="0"/>
              </a:rPr>
              <a:t>Self</a:t>
            </a:r>
            <a:r>
              <a:rPr lang="de-DE" altLang="de-DE" dirty="0" smtClean="0">
                <a:solidFill>
                  <a:srgbClr val="14267A"/>
                </a:solidFill>
                <a:latin typeface="Tahoma" panose="020B0604030504040204" pitchFamily="34" charset="0"/>
                <a:cs typeface="Tahoma" panose="020B0604030504040204" pitchFamily="34" charset="0"/>
              </a:rPr>
              <a:t>-made </a:t>
            </a:r>
            <a:r>
              <a:rPr lang="de-DE" altLang="de-DE" sz="1600" dirty="0" smtClean="0">
                <a:solidFill>
                  <a:srgbClr val="14267A"/>
                </a:solidFill>
                <a:latin typeface="Tahoma" panose="020B0604030504040204" pitchFamily="34" charset="0"/>
                <a:cs typeface="Tahoma" panose="020B0604030504040204" pitchFamily="34" charset="0"/>
              </a:rPr>
              <a:t>Converter Code</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130" y="908719"/>
            <a:ext cx="4963683" cy="5589621"/>
          </a:xfrm>
          <a:prstGeom prst="rect">
            <a:avLst/>
          </a:prstGeom>
        </p:spPr>
      </p:pic>
    </p:spTree>
    <p:extLst>
      <p:ext uri="{BB962C8B-B14F-4D97-AF65-F5344CB8AC3E}">
        <p14:creationId xmlns:p14="http://schemas.microsoft.com/office/powerpoint/2010/main" val="38381062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a:xfrm>
            <a:off x="323528" y="260648"/>
            <a:ext cx="8229600" cy="346075"/>
          </a:xfrm>
        </p:spPr>
        <p:txBody>
          <a:bodyPr/>
          <a:lstStyle/>
          <a:p>
            <a:pPr algn="l" eaLnBrk="1" hangingPunct="1"/>
            <a:r>
              <a:rPr lang="de-DE" altLang="de-DE" dirty="0" err="1" smtClean="0">
                <a:solidFill>
                  <a:srgbClr val="14267A"/>
                </a:solidFill>
              </a:rPr>
              <a:t>Selenium</a:t>
            </a:r>
            <a:r>
              <a:rPr lang="de-DE" altLang="de-DE" dirty="0" smtClean="0">
                <a:solidFill>
                  <a:srgbClr val="14267A"/>
                </a:solidFill>
              </a:rPr>
              <a:t> IDE – Export: </a:t>
            </a:r>
            <a:r>
              <a:rPr lang="de-DE" altLang="de-DE" dirty="0" err="1" smtClean="0">
                <a:solidFill>
                  <a:srgbClr val="14267A"/>
                </a:solidFill>
              </a:rPr>
              <a:t>Selenese</a:t>
            </a:r>
            <a:r>
              <a:rPr lang="de-DE" altLang="de-DE" dirty="0" smtClean="0">
                <a:solidFill>
                  <a:srgbClr val="14267A"/>
                </a:solidFill>
              </a:rPr>
              <a:t> HTML-View</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1560" y="836712"/>
            <a:ext cx="7752500" cy="532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2857343"/>
      </p:ext>
    </p:ext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a:xfrm>
            <a:off x="323528" y="260648"/>
            <a:ext cx="8229600" cy="346075"/>
          </a:xfrm>
        </p:spPr>
        <p:txBody>
          <a:bodyPr/>
          <a:lstStyle/>
          <a:p>
            <a:pPr algn="l" eaLnBrk="1" hangingPunct="1"/>
            <a:r>
              <a:rPr lang="de-DE" altLang="de-DE" dirty="0" err="1" smtClean="0">
                <a:solidFill>
                  <a:srgbClr val="14267A"/>
                </a:solidFill>
              </a:rPr>
              <a:t>Selenium</a:t>
            </a:r>
            <a:r>
              <a:rPr lang="de-DE" altLang="de-DE" dirty="0" smtClean="0">
                <a:solidFill>
                  <a:srgbClr val="14267A"/>
                </a:solidFill>
              </a:rPr>
              <a:t> IDE – Export:  Java-View</a:t>
            </a:r>
          </a:p>
        </p:txBody>
      </p:sp>
      <p:pic>
        <p:nvPicPr>
          <p:cNvPr id="20483"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768317"/>
            <a:ext cx="5832647" cy="5753415"/>
          </a:xfrm>
        </p:spPr>
      </p:pic>
    </p:spTree>
    <p:extLst>
      <p:ext uri="{BB962C8B-B14F-4D97-AF65-F5344CB8AC3E}">
        <p14:creationId xmlns:p14="http://schemas.microsoft.com/office/powerpoint/2010/main" val="699906469"/>
      </p:ext>
    </p:ext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a:xfrm>
            <a:off x="323528" y="260648"/>
            <a:ext cx="8229600" cy="346075"/>
          </a:xfrm>
        </p:spPr>
        <p:txBody>
          <a:bodyPr/>
          <a:lstStyle/>
          <a:p>
            <a:pPr algn="l" eaLnBrk="1" hangingPunct="1"/>
            <a:r>
              <a:rPr lang="de-DE" altLang="de-DE" dirty="0" smtClean="0">
                <a:solidFill>
                  <a:srgbClr val="14267A"/>
                </a:solidFill>
              </a:rPr>
              <a:t>Java-View</a:t>
            </a:r>
          </a:p>
        </p:txBody>
      </p:sp>
      <p:pic>
        <p:nvPicPr>
          <p:cNvPr id="4" name="Grafik 3"/>
          <p:cNvPicPr>
            <a:picLocks noChangeAspect="1"/>
          </p:cNvPicPr>
          <p:nvPr/>
        </p:nvPicPr>
        <p:blipFill>
          <a:blip r:embed="rId2"/>
          <a:stretch>
            <a:fillRect/>
          </a:stretch>
        </p:blipFill>
        <p:spPr>
          <a:xfrm>
            <a:off x="755576" y="908720"/>
            <a:ext cx="7631125" cy="5539903"/>
          </a:xfrm>
          <a:prstGeom prst="rect">
            <a:avLst/>
          </a:prstGeom>
        </p:spPr>
      </p:pic>
    </p:spTree>
    <p:extLst>
      <p:ext uri="{BB962C8B-B14F-4D97-AF65-F5344CB8AC3E}">
        <p14:creationId xmlns:p14="http://schemas.microsoft.com/office/powerpoint/2010/main" val="4197724645"/>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51520" y="332656"/>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smtClean="0">
                <a:solidFill>
                  <a:srgbClr val="14267A"/>
                </a:solidFill>
                <a:latin typeface="Tahoma" panose="020B0604030504040204" pitchFamily="34" charset="0"/>
                <a:cs typeface="Tahoma" panose="020B0604030504040204" pitchFamily="34" charset="0"/>
              </a:rPr>
              <a:t>Test-Cloud </a:t>
            </a:r>
            <a:r>
              <a:rPr lang="de-DE" altLang="de-DE" sz="1600" dirty="0" err="1" smtClean="0">
                <a:solidFill>
                  <a:srgbClr val="14267A"/>
                </a:solidFill>
                <a:latin typeface="Tahoma" panose="020B0604030504040204" pitchFamily="34" charset="0"/>
                <a:cs typeface="Tahoma" panose="020B0604030504040204" pitchFamily="34" charset="0"/>
              </a:rPr>
              <a:t>Browserstack</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71077"/>
            <a:ext cx="8044487" cy="4171830"/>
          </a:xfrm>
          <a:prstGeom prst="rect">
            <a:avLst/>
          </a:prstGeom>
        </p:spPr>
      </p:pic>
    </p:spTree>
    <p:extLst>
      <p:ext uri="{BB962C8B-B14F-4D97-AF65-F5344CB8AC3E}">
        <p14:creationId xmlns:p14="http://schemas.microsoft.com/office/powerpoint/2010/main" val="3016145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268760"/>
            <a:ext cx="7797149" cy="4032448"/>
          </a:xfrm>
          <a:prstGeom prst="rect">
            <a:avLst/>
          </a:prstGeom>
        </p:spPr>
      </p:pic>
      <p:sp>
        <p:nvSpPr>
          <p:cNvPr id="4" name="Text Box 4"/>
          <p:cNvSpPr txBox="1">
            <a:spLocks noChangeArrowheads="1"/>
          </p:cNvSpPr>
          <p:nvPr/>
        </p:nvSpPr>
        <p:spPr bwMode="auto">
          <a:xfrm>
            <a:off x="251520" y="332656"/>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smtClean="0">
                <a:solidFill>
                  <a:srgbClr val="14267A"/>
                </a:solidFill>
                <a:latin typeface="Tahoma" panose="020B0604030504040204" pitchFamily="34" charset="0"/>
                <a:cs typeface="Tahoma" panose="020B0604030504040204" pitchFamily="34" charset="0"/>
              </a:rPr>
              <a:t>Test-Cloud </a:t>
            </a:r>
            <a:r>
              <a:rPr lang="de-DE" altLang="de-DE" sz="1600" dirty="0" err="1" smtClean="0">
                <a:solidFill>
                  <a:srgbClr val="14267A"/>
                </a:solidFill>
                <a:latin typeface="Tahoma" panose="020B0604030504040204" pitchFamily="34" charset="0"/>
                <a:cs typeface="Tahoma" panose="020B0604030504040204" pitchFamily="34" charset="0"/>
              </a:rPr>
              <a:t>Browserstack</a:t>
            </a:r>
            <a:endParaRPr lang="de-DE" altLang="de-DE" sz="1600" dirty="0">
              <a:solidFill>
                <a:srgbClr val="14267A"/>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27915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51520" y="332656"/>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smtClean="0">
                <a:solidFill>
                  <a:srgbClr val="14267A"/>
                </a:solidFill>
                <a:latin typeface="Tahoma" panose="020B0604030504040204" pitchFamily="34" charset="0"/>
                <a:cs typeface="Tahoma" panose="020B0604030504040204" pitchFamily="34" charset="0"/>
              </a:rPr>
              <a:t>Features von </a:t>
            </a:r>
            <a:r>
              <a:rPr lang="de-DE" altLang="de-DE" sz="1600" dirty="0" err="1" smtClean="0">
                <a:solidFill>
                  <a:srgbClr val="14267A"/>
                </a:solidFill>
                <a:latin typeface="Tahoma" panose="020B0604030504040204" pitchFamily="34" charset="0"/>
                <a:cs typeface="Tahoma" panose="020B0604030504040204" pitchFamily="34" charset="0"/>
              </a:rPr>
              <a:t>Browserstack</a:t>
            </a:r>
            <a:endParaRPr lang="de-DE" altLang="de-DE" sz="1600" dirty="0">
              <a:solidFill>
                <a:srgbClr val="14267A"/>
              </a:solidFill>
              <a:latin typeface="Tahoma" panose="020B0604030504040204" pitchFamily="34" charset="0"/>
              <a:cs typeface="Tahoma" panose="020B0604030504040204" pitchFamily="34" charset="0"/>
            </a:endParaRPr>
          </a:p>
        </p:txBody>
      </p:sp>
      <p:sp>
        <p:nvSpPr>
          <p:cNvPr id="6" name="Rechteck 5"/>
          <p:cNvSpPr/>
          <p:nvPr/>
        </p:nvSpPr>
        <p:spPr>
          <a:xfrm>
            <a:off x="395536" y="908720"/>
            <a:ext cx="7914321" cy="5614935"/>
          </a:xfrm>
          <a:prstGeom prst="rect">
            <a:avLst/>
          </a:prstGeom>
        </p:spPr>
        <p:txBody>
          <a:bodyPr wrap="square">
            <a:spAutoFit/>
          </a:bodyPr>
          <a:lstStyle/>
          <a:p>
            <a:pPr>
              <a:lnSpc>
                <a:spcPct val="107000"/>
              </a:lnSpc>
              <a:spcAft>
                <a:spcPts val="800"/>
              </a:spcAft>
            </a:pPr>
            <a:r>
              <a:rPr lang="de-DE" sz="2800" b="1" dirty="0"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FEATURES</a:t>
            </a:r>
          </a:p>
          <a:p>
            <a:pPr marL="285750" indent="-285750">
              <a:lnSpc>
                <a:spcPct val="107000"/>
              </a:lnSpc>
              <a:spcAft>
                <a:spcPts val="800"/>
              </a:spcAft>
              <a:buFont typeface="Arial" panose="020B0604020202020204" pitchFamily="34" charset="0"/>
              <a:buChar char="•"/>
            </a:pPr>
            <a:r>
              <a:rPr lang="de-DE" dirty="0" err="1"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Browserstack</a:t>
            </a:r>
            <a:r>
              <a:rPr lang="de-DE" dirty="0"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erleichtert Entwicklern </a:t>
            </a: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die Arbeit erheblich, weil nicht jedes Gerät und jede Browserversion manuell getestet werden muss. Stattdessen können mit dem Tool Screenshots für die Darstellung in verschiedenen Browsern erstellt oder die Anzeige auf mobilen Geräten, die mit iOS, Android oder Opera laufen, emuliert werden</a:t>
            </a:r>
            <a:r>
              <a:rPr lang="de-DE" dirty="0"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a:t>
            </a:r>
            <a:endParaRPr lang="de-DE" dirty="0">
              <a:solidFill>
                <a:srgbClr val="14267A"/>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Zudem können verschiedene Browser </a:t>
            </a:r>
            <a:r>
              <a:rPr lang="de-DE" b="1"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durch eine virtuelle Maschine im Browserfenster live getestet</a:t>
            </a: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werden. Auch können unterschiedliche Auflösungen ausgewählt werden, mit denen getestet werden soll. Ebenfalls praktisch ist die Möglichkeit, das </a:t>
            </a:r>
            <a:r>
              <a:rPr lang="de-DE" b="1" dirty="0" err="1">
                <a:solidFill>
                  <a:srgbClr val="14267A"/>
                </a:solidFill>
                <a:latin typeface="Calibri" panose="020F0502020204030204" pitchFamily="34" charset="0"/>
                <a:ea typeface="Times New Roman" panose="02020603050405020304" pitchFamily="18" charset="0"/>
                <a:cs typeface="Times New Roman" panose="02020603050405020304" pitchFamily="18" charset="0"/>
              </a:rPr>
              <a:t>Responsive</a:t>
            </a:r>
            <a:r>
              <a:rPr lang="de-DE" b="1"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Design</a:t>
            </a: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der Website auf verschiedenen Geräten testen zu lassen</a:t>
            </a:r>
            <a:r>
              <a:rPr lang="de-DE" dirty="0"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a:t>
            </a:r>
            <a:endParaRPr lang="de-DE" dirty="0">
              <a:solidFill>
                <a:srgbClr val="14267A"/>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Weitere Features von </a:t>
            </a:r>
            <a:r>
              <a:rPr lang="de-DE" dirty="0" err="1">
                <a:solidFill>
                  <a:srgbClr val="14267A"/>
                </a:solidFill>
                <a:latin typeface="Calibri" panose="020F0502020204030204" pitchFamily="34" charset="0"/>
                <a:ea typeface="Times New Roman" panose="02020603050405020304" pitchFamily="18" charset="0"/>
                <a:cs typeface="Times New Roman" panose="02020603050405020304" pitchFamily="18" charset="0"/>
              </a:rPr>
              <a:t>Browserstack</a:t>
            </a: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sind beispielsweise die Optionen, mit den </a:t>
            </a:r>
            <a:r>
              <a:rPr lang="de-DE" b="1"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Developer-Tools</a:t>
            </a:r>
            <a:r>
              <a:rPr lang="de-DE" dirty="0">
                <a:solidFill>
                  <a:srgbClr val="14267A"/>
                </a:solidFill>
                <a:latin typeface="Calibri" panose="020F0502020204030204" pitchFamily="34" charset="0"/>
                <a:ea typeface="Times New Roman" panose="02020603050405020304" pitchFamily="18" charset="0"/>
                <a:cs typeface="Times New Roman" panose="02020603050405020304" pitchFamily="18" charset="0"/>
              </a:rPr>
              <a:t> des virtuellen Browsers Probleme zu beheben oder Screenshots der Website zu erfassen und zu kommentieren</a:t>
            </a:r>
            <a:r>
              <a:rPr lang="de-DE" dirty="0" smtClean="0">
                <a:solidFill>
                  <a:srgbClr val="14267A"/>
                </a:solidFill>
                <a:latin typeface="Calibri" panose="020F0502020204030204" pitchFamily="34" charset="0"/>
                <a:ea typeface="Times New Roman" panose="02020603050405020304" pitchFamily="18"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de-DE" dirty="0" smtClean="0">
                <a:solidFill>
                  <a:srgbClr val="14267A"/>
                </a:solidFill>
                <a:effectLst/>
                <a:latin typeface="Calibri" panose="020F0502020204030204" pitchFamily="34" charset="0"/>
                <a:ea typeface="Calibri" panose="020F0502020204030204" pitchFamily="34" charset="0"/>
                <a:cs typeface="Times New Roman" panose="02020603050405020304" pitchFamily="18" charset="0"/>
              </a:rPr>
              <a:t>Weiterhin können inzwischen auch Apps getestet werden</a:t>
            </a:r>
            <a:endParaRPr lang="de-DE" dirty="0">
              <a:solidFill>
                <a:srgbClr val="14267A"/>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DE" dirty="0" err="1">
                <a:solidFill>
                  <a:srgbClr val="14267A"/>
                </a:solidFill>
                <a:latin typeface="Calibri" panose="020F0502020204030204" pitchFamily="34" charset="0"/>
              </a:rPr>
              <a:t>Browserstack</a:t>
            </a:r>
            <a:r>
              <a:rPr lang="de-DE" dirty="0">
                <a:solidFill>
                  <a:srgbClr val="14267A"/>
                </a:solidFill>
                <a:latin typeface="Calibri" panose="020F0502020204030204" pitchFamily="34" charset="0"/>
              </a:rPr>
              <a:t> hilft damit Entwicklern bei der Analyse von Websites. Wie </a:t>
            </a:r>
            <a:r>
              <a:rPr lang="de-DE" dirty="0" smtClean="0">
                <a:solidFill>
                  <a:srgbClr val="14267A"/>
                </a:solidFill>
                <a:latin typeface="Calibri" panose="020F0502020204030204" pitchFamily="34" charset="0"/>
              </a:rPr>
              <a:t>demonstriert, </a:t>
            </a:r>
            <a:r>
              <a:rPr lang="de-DE" dirty="0">
                <a:solidFill>
                  <a:srgbClr val="14267A"/>
                </a:solidFill>
                <a:latin typeface="Calibri" panose="020F0502020204030204" pitchFamily="34" charset="0"/>
              </a:rPr>
              <a:t>hält es zahlreiche Browser auf verschiedenen Plattformen bereit, auf denen sich sowohl öffentliche als auch lokale Webangebote ausprobieren lassen; Automatisierung über eine JavaScript-API möglich; Testzugang erfordert Registrierung</a:t>
            </a:r>
          </a:p>
          <a:p>
            <a:pPr>
              <a:lnSpc>
                <a:spcPct val="107000"/>
              </a:lnSpc>
              <a:spcAft>
                <a:spcPts val="800"/>
              </a:spcAft>
            </a:pPr>
            <a:endParaRPr lang="de-DE" sz="1400" dirty="0">
              <a:solidFill>
                <a:srgbClr val="14267A"/>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189405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8" y="900113"/>
            <a:ext cx="4140200" cy="521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7" name="Text Box 3"/>
          <p:cNvSpPr txBox="1">
            <a:spLocks noChangeArrowheads="1"/>
          </p:cNvSpPr>
          <p:nvPr/>
        </p:nvSpPr>
        <p:spPr bwMode="auto">
          <a:xfrm>
            <a:off x="315913" y="332656"/>
            <a:ext cx="7829550" cy="291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a:solidFill>
                  <a:srgbClr val="14267A"/>
                </a:solidFill>
                <a:latin typeface="Tahoma" panose="020B0604030504040204" pitchFamily="34" charset="0"/>
                <a:cs typeface="Tahoma" panose="020B0604030504040204" pitchFamily="34" charset="0"/>
              </a:rPr>
              <a:t>Warum ist Software-</a:t>
            </a:r>
            <a:r>
              <a:rPr lang="de-DE" altLang="de-DE" sz="1600" dirty="0" err="1">
                <a:solidFill>
                  <a:srgbClr val="14267A"/>
                </a:solidFill>
                <a:latin typeface="Tahoma" panose="020B0604030504040204" pitchFamily="34" charset="0"/>
                <a:cs typeface="Tahoma" panose="020B0604030504040204" pitchFamily="34" charset="0"/>
              </a:rPr>
              <a:t>Testing</a:t>
            </a:r>
            <a:r>
              <a:rPr lang="de-DE" altLang="de-DE" sz="1600" dirty="0">
                <a:solidFill>
                  <a:srgbClr val="14267A"/>
                </a:solidFill>
                <a:latin typeface="Tahoma" panose="020B0604030504040204" pitchFamily="34" charset="0"/>
                <a:cs typeface="Tahoma" panose="020B0604030504040204" pitchFamily="34" charset="0"/>
              </a:rPr>
              <a:t> wichtig?</a:t>
            </a:r>
          </a:p>
        </p:txBody>
      </p:sp>
    </p:spTree>
    <p:extLst>
      <p:ext uri="{BB962C8B-B14F-4D97-AF65-F5344CB8AC3E}">
        <p14:creationId xmlns:p14="http://schemas.microsoft.com/office/powerpoint/2010/main" val="2907970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14267A"/>
                </a:solidFill>
              </a:rPr>
              <a:t>Browserstack</a:t>
            </a:r>
            <a:r>
              <a:rPr lang="de-DE" dirty="0" smtClean="0">
                <a:solidFill>
                  <a:srgbClr val="14267A"/>
                </a:solidFill>
              </a:rPr>
              <a:t>: </a:t>
            </a:r>
            <a:r>
              <a:rPr lang="de-DE" dirty="0" err="1" smtClean="0">
                <a:solidFill>
                  <a:srgbClr val="14267A"/>
                </a:solidFill>
              </a:rPr>
              <a:t>Developertools</a:t>
            </a:r>
            <a:endParaRPr lang="de-DE" dirty="0">
              <a:solidFill>
                <a:srgbClr val="14267A"/>
              </a:solidFill>
            </a:endParaRPr>
          </a:p>
        </p:txBody>
      </p:sp>
      <p:sp>
        <p:nvSpPr>
          <p:cNvPr id="4" name="Datumsplatzhalter 3"/>
          <p:cNvSpPr>
            <a:spLocks noGrp="1"/>
          </p:cNvSpPr>
          <p:nvPr>
            <p:ph type="dt" sz="half" idx="10"/>
          </p:nvPr>
        </p:nvSpPr>
        <p:spPr/>
        <p:txBody>
          <a:bodyPr/>
          <a:lstStyle/>
          <a:p>
            <a:pPr>
              <a:defRPr/>
            </a:pPr>
            <a:r>
              <a:rPr lang="de-DE" smtClean="0"/>
              <a:t>JJJJ-MM-TT_DATEINAME.ppt</a:t>
            </a:r>
            <a:endParaRPr lang="de-DE"/>
          </a:p>
        </p:txBody>
      </p:sp>
      <p:pic>
        <p:nvPicPr>
          <p:cNvPr id="5" name="Grafik 4"/>
          <p:cNvPicPr>
            <a:picLocks noChangeAspect="1"/>
          </p:cNvPicPr>
          <p:nvPr/>
        </p:nvPicPr>
        <p:blipFill>
          <a:blip r:embed="rId2"/>
          <a:stretch>
            <a:fillRect/>
          </a:stretch>
        </p:blipFill>
        <p:spPr>
          <a:xfrm>
            <a:off x="251520" y="980728"/>
            <a:ext cx="8414243" cy="5095024"/>
          </a:xfrm>
          <a:prstGeom prst="rect">
            <a:avLst/>
          </a:prstGeom>
        </p:spPr>
      </p:pic>
    </p:spTree>
    <p:extLst>
      <p:ext uri="{BB962C8B-B14F-4D97-AF65-F5344CB8AC3E}">
        <p14:creationId xmlns:p14="http://schemas.microsoft.com/office/powerpoint/2010/main" val="1755553633"/>
      </p:ext>
    </p:ext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179512" y="294817"/>
            <a:ext cx="7056784"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Browserstack</a:t>
            </a:r>
            <a:r>
              <a:rPr lang="de-DE" altLang="de-DE" sz="1600" dirty="0" smtClean="0">
                <a:solidFill>
                  <a:srgbClr val="14267A"/>
                </a:solidFill>
                <a:latin typeface="Tahoma" panose="020B0604030504040204" pitchFamily="34" charset="0"/>
                <a:cs typeface="Tahoma" panose="020B0604030504040204" pitchFamily="34" charset="0"/>
              </a:rPr>
              <a:t> </a:t>
            </a:r>
            <a:r>
              <a:rPr lang="de-DE" altLang="de-DE" sz="1600" dirty="0" err="1" smtClean="0">
                <a:solidFill>
                  <a:srgbClr val="14267A"/>
                </a:solidFill>
                <a:latin typeface="Tahoma" panose="020B0604030504040204" pitchFamily="34" charset="0"/>
                <a:cs typeface="Tahoma" panose="020B0604030504040204" pitchFamily="34" charset="0"/>
              </a:rPr>
              <a:t>Examples</a:t>
            </a:r>
            <a:r>
              <a:rPr lang="de-DE" altLang="de-DE" sz="1600" dirty="0" smtClean="0">
                <a:solidFill>
                  <a:srgbClr val="14267A"/>
                </a:solidFill>
                <a:latin typeface="Tahoma" panose="020B0604030504040204" pitchFamily="34" charset="0"/>
                <a:cs typeface="Tahoma" panose="020B0604030504040204" pitchFamily="34" charset="0"/>
              </a:rPr>
              <a:t>: </a:t>
            </a:r>
            <a:r>
              <a:rPr lang="de-DE" altLang="de-DE" sz="1600" dirty="0" err="1" smtClean="0">
                <a:solidFill>
                  <a:srgbClr val="14267A"/>
                </a:solidFill>
                <a:latin typeface="Tahoma" panose="020B0604030504040204" pitchFamily="34" charset="0"/>
                <a:cs typeface="Tahoma" panose="020B0604030504040204" pitchFamily="34" charset="0"/>
              </a:rPr>
              <a:t>Configuration</a:t>
            </a:r>
            <a:r>
              <a:rPr lang="de-DE" altLang="de-DE" sz="1600" dirty="0" smtClean="0">
                <a:solidFill>
                  <a:srgbClr val="14267A"/>
                </a:solidFill>
                <a:latin typeface="Tahoma" panose="020B0604030504040204" pitchFamily="34" charset="0"/>
                <a:cs typeface="Tahoma" panose="020B0604030504040204" pitchFamily="34" charset="0"/>
              </a:rPr>
              <a:t> - </a:t>
            </a:r>
            <a:r>
              <a:rPr lang="de-DE" altLang="de-DE" sz="1600" dirty="0" err="1" smtClean="0">
                <a:solidFill>
                  <a:srgbClr val="14267A"/>
                </a:solidFill>
                <a:latin typeface="Tahoma" panose="020B0604030504040204" pitchFamily="34" charset="0"/>
                <a:cs typeface="Tahoma" panose="020B0604030504040204" pitchFamily="34" charset="0"/>
              </a:rPr>
              <a:t>Selenium</a:t>
            </a:r>
            <a:r>
              <a:rPr lang="de-DE" altLang="de-DE" sz="1600" dirty="0" smtClean="0">
                <a:solidFill>
                  <a:srgbClr val="14267A"/>
                </a:solidFill>
                <a:latin typeface="Tahoma" panose="020B0604030504040204" pitchFamily="34" charset="0"/>
                <a:cs typeface="Tahoma" panose="020B0604030504040204" pitchFamily="34" charset="0"/>
              </a:rPr>
              <a:t> / </a:t>
            </a:r>
            <a:r>
              <a:rPr lang="de-DE" altLang="de-DE" sz="1600" dirty="0" err="1" smtClean="0">
                <a:solidFill>
                  <a:srgbClr val="14267A"/>
                </a:solidFill>
                <a:latin typeface="Tahoma" panose="020B0604030504040204" pitchFamily="34" charset="0"/>
                <a:cs typeface="Tahoma" panose="020B0604030504040204" pitchFamily="34" charset="0"/>
              </a:rPr>
              <a:t>Junit</a:t>
            </a:r>
            <a:r>
              <a:rPr lang="de-DE" altLang="de-DE" sz="1600" dirty="0" smtClean="0">
                <a:solidFill>
                  <a:srgbClr val="14267A"/>
                </a:solidFill>
                <a:latin typeface="Tahoma" panose="020B0604030504040204" pitchFamily="34" charset="0"/>
                <a:cs typeface="Tahoma" panose="020B0604030504040204" pitchFamily="34" charset="0"/>
              </a:rPr>
              <a:t> / </a:t>
            </a:r>
            <a:r>
              <a:rPr lang="de-DE" altLang="de-DE" sz="1600" dirty="0" err="1" smtClean="0">
                <a:solidFill>
                  <a:srgbClr val="14267A"/>
                </a:solidFill>
                <a:latin typeface="Tahoma" panose="020B0604030504040204" pitchFamily="34" charset="0"/>
                <a:cs typeface="Tahoma" panose="020B0604030504040204" pitchFamily="34" charset="0"/>
              </a:rPr>
              <a:t>Selenide</a:t>
            </a:r>
            <a:r>
              <a:rPr lang="de-DE" altLang="de-DE" sz="1600" dirty="0" smtClean="0">
                <a:solidFill>
                  <a:srgbClr val="14267A"/>
                </a:solidFill>
                <a:latin typeface="Tahoma" panose="020B0604030504040204" pitchFamily="34" charset="0"/>
                <a:cs typeface="Tahoma" panose="020B0604030504040204" pitchFamily="34" charset="0"/>
              </a:rPr>
              <a:t> / </a:t>
            </a:r>
            <a:r>
              <a:rPr lang="de-DE" altLang="de-DE" sz="1600" dirty="0" err="1" smtClean="0">
                <a:solidFill>
                  <a:srgbClr val="14267A"/>
                </a:solidFill>
                <a:latin typeface="Tahoma" panose="020B0604030504040204" pitchFamily="34" charset="0"/>
                <a:cs typeface="Tahoma" panose="020B0604030504040204" pitchFamily="34" charset="0"/>
              </a:rPr>
              <a:t>TestNG</a:t>
            </a:r>
            <a:endParaRPr lang="de-DE" altLang="de-DE" sz="1600" dirty="0">
              <a:solidFill>
                <a:srgbClr val="14267A"/>
              </a:solidFill>
              <a:latin typeface="Tahoma" panose="020B0604030504040204" pitchFamily="34" charset="0"/>
              <a:cs typeface="Tahoma" panose="020B0604030504040204" pitchFamily="34" charset="0"/>
            </a:endParaRPr>
          </a:p>
        </p:txBody>
      </p:sp>
      <p:sp>
        <p:nvSpPr>
          <p:cNvPr id="6" name="Rechteck 5"/>
          <p:cNvSpPr/>
          <p:nvPr/>
        </p:nvSpPr>
        <p:spPr>
          <a:xfrm>
            <a:off x="755576" y="702959"/>
            <a:ext cx="2880320" cy="6124754"/>
          </a:xfrm>
          <a:prstGeom prst="rect">
            <a:avLst/>
          </a:prstGeom>
        </p:spPr>
        <p:txBody>
          <a:bodyPr wrap="square">
            <a:spAutoFit/>
          </a:bodyPr>
          <a:lstStyle/>
          <a:p>
            <a:r>
              <a:rPr lang="de-DE" sz="800" dirty="0"/>
              <a:t>{</a:t>
            </a:r>
          </a:p>
          <a:p>
            <a:r>
              <a:rPr lang="de-DE" sz="800" dirty="0"/>
              <a:t>  "</a:t>
            </a:r>
            <a:r>
              <a:rPr lang="de-DE" sz="800" dirty="0" err="1"/>
              <a:t>server</a:t>
            </a:r>
            <a:r>
              <a:rPr lang="de-DE" sz="800" dirty="0"/>
              <a:t>": "hub-cloud.browserstack.com",</a:t>
            </a:r>
          </a:p>
          <a:p>
            <a:r>
              <a:rPr lang="de-DE" sz="800" dirty="0"/>
              <a:t>  "</a:t>
            </a:r>
            <a:r>
              <a:rPr lang="de-DE" sz="800" dirty="0" err="1"/>
              <a:t>user</a:t>
            </a:r>
            <a:r>
              <a:rPr lang="de-DE" sz="800" dirty="0"/>
              <a:t>": "browserstackhein1",</a:t>
            </a:r>
          </a:p>
          <a:p>
            <a:r>
              <a:rPr lang="de-DE" sz="800" dirty="0"/>
              <a:t>  "</a:t>
            </a:r>
            <a:r>
              <a:rPr lang="de-DE" sz="800" dirty="0" err="1"/>
              <a:t>key</a:t>
            </a:r>
            <a:r>
              <a:rPr lang="de-DE" sz="800" dirty="0"/>
              <a:t>": "XXXXXXXXXXXXXXXXXXXXXXX",</a:t>
            </a:r>
          </a:p>
          <a:p>
            <a:r>
              <a:rPr lang="de-DE" sz="800" dirty="0"/>
              <a:t>  "</a:t>
            </a:r>
            <a:r>
              <a:rPr lang="de-DE" sz="800" dirty="0" err="1"/>
              <a:t>capabilities</a:t>
            </a:r>
            <a:r>
              <a:rPr lang="de-DE" sz="800" dirty="0"/>
              <a:t>": {</a:t>
            </a:r>
          </a:p>
          <a:p>
            <a:r>
              <a:rPr lang="de-DE" sz="800" dirty="0"/>
              <a:t>"</a:t>
            </a:r>
            <a:r>
              <a:rPr lang="de-DE" sz="800" dirty="0" err="1"/>
              <a:t>browserstack.debug</a:t>
            </a:r>
            <a:r>
              <a:rPr lang="de-DE" sz="800" dirty="0"/>
              <a:t>": </a:t>
            </a:r>
            <a:r>
              <a:rPr lang="de-DE" sz="800" dirty="0" err="1"/>
              <a:t>true</a:t>
            </a:r>
            <a:r>
              <a:rPr lang="de-DE" sz="800" dirty="0"/>
              <a:t>,</a:t>
            </a:r>
          </a:p>
          <a:p>
            <a:r>
              <a:rPr lang="de-DE" sz="800" dirty="0"/>
              <a:t>"</a:t>
            </a:r>
            <a:r>
              <a:rPr lang="de-DE" sz="800" dirty="0" err="1"/>
              <a:t>browserstack.video</a:t>
            </a:r>
            <a:r>
              <a:rPr lang="de-DE" sz="800" dirty="0"/>
              <a:t>": </a:t>
            </a:r>
            <a:r>
              <a:rPr lang="de-DE" sz="800" dirty="0" err="1"/>
              <a:t>true</a:t>
            </a:r>
            <a:r>
              <a:rPr lang="de-DE" sz="800" dirty="0"/>
              <a:t>,</a:t>
            </a:r>
          </a:p>
          <a:p>
            <a:r>
              <a:rPr lang="de-DE" sz="800" dirty="0"/>
              <a:t>"</a:t>
            </a:r>
            <a:r>
              <a:rPr lang="de-DE" sz="800" dirty="0" err="1"/>
              <a:t>browserstack.local</a:t>
            </a:r>
            <a:r>
              <a:rPr lang="de-DE" sz="800" dirty="0"/>
              <a:t>": </a:t>
            </a:r>
            <a:r>
              <a:rPr lang="de-DE" sz="800" dirty="0" err="1"/>
              <a:t>false</a:t>
            </a:r>
            <a:r>
              <a:rPr lang="de-DE" sz="800" dirty="0"/>
              <a:t>,</a:t>
            </a:r>
          </a:p>
          <a:p>
            <a:r>
              <a:rPr lang="de-DE" sz="800" dirty="0"/>
              <a:t>"</a:t>
            </a:r>
            <a:r>
              <a:rPr lang="de-DE" sz="800" dirty="0" err="1"/>
              <a:t>browserstack.selenium_version</a:t>
            </a:r>
            <a:r>
              <a:rPr lang="de-DE" sz="800" dirty="0"/>
              <a:t>": "2.45.0"</a:t>
            </a:r>
          </a:p>
          <a:p>
            <a:r>
              <a:rPr lang="de-DE" sz="800" dirty="0"/>
              <a:t>  },</a:t>
            </a:r>
          </a:p>
          <a:p>
            <a:r>
              <a:rPr lang="de-DE" sz="800" dirty="0"/>
              <a:t>  "</a:t>
            </a:r>
            <a:r>
              <a:rPr lang="de-DE" sz="800" dirty="0" err="1"/>
              <a:t>environments</a:t>
            </a:r>
            <a:r>
              <a:rPr lang="de-DE" sz="800" dirty="0"/>
              <a:t>": [</a:t>
            </a:r>
          </a:p>
          <a:p>
            <a:r>
              <a:rPr lang="de-DE" sz="800" dirty="0"/>
              <a:t>{</a:t>
            </a:r>
          </a:p>
          <a:p>
            <a:r>
              <a:rPr lang="de-DE" sz="800" dirty="0"/>
              <a:t>  "</a:t>
            </a:r>
            <a:r>
              <a:rPr lang="de-DE" sz="800" dirty="0" err="1"/>
              <a:t>browser</a:t>
            </a:r>
            <a:r>
              <a:rPr lang="de-DE" sz="800" dirty="0"/>
              <a:t>": "</a:t>
            </a:r>
            <a:r>
              <a:rPr lang="de-DE" sz="800" u="sng" dirty="0"/>
              <a:t>Firefox",</a:t>
            </a:r>
          </a:p>
          <a:p>
            <a:r>
              <a:rPr lang="de-DE" sz="800" dirty="0"/>
              <a:t>  "</a:t>
            </a:r>
            <a:r>
              <a:rPr lang="de-DE" sz="800" dirty="0" err="1"/>
              <a:t>browser_version</a:t>
            </a:r>
            <a:r>
              <a:rPr lang="de-DE" sz="800" dirty="0"/>
              <a:t>": "51.0",</a:t>
            </a:r>
          </a:p>
          <a:p>
            <a:r>
              <a:rPr lang="de-DE" sz="800" dirty="0"/>
              <a:t>  "</a:t>
            </a:r>
            <a:r>
              <a:rPr lang="de-DE" sz="800" u="sng" dirty="0" err="1"/>
              <a:t>os</a:t>
            </a:r>
            <a:r>
              <a:rPr lang="de-DE" sz="800" u="sng" dirty="0"/>
              <a:t>": "Windows",</a:t>
            </a:r>
          </a:p>
          <a:p>
            <a:r>
              <a:rPr lang="de-DE" sz="800" dirty="0"/>
              <a:t>  "</a:t>
            </a:r>
            <a:r>
              <a:rPr lang="de-DE" sz="800" dirty="0" err="1"/>
              <a:t>os_version</a:t>
            </a:r>
            <a:r>
              <a:rPr lang="de-DE" sz="800" dirty="0"/>
              <a:t>": "10",</a:t>
            </a:r>
          </a:p>
          <a:p>
            <a:r>
              <a:rPr lang="de-DE" sz="800" dirty="0"/>
              <a:t>  "</a:t>
            </a:r>
            <a:r>
              <a:rPr lang="de-DE" sz="800" dirty="0" err="1"/>
              <a:t>resolution</a:t>
            </a:r>
            <a:r>
              <a:rPr lang="de-DE" sz="800" dirty="0"/>
              <a:t>": "2048x1536"</a:t>
            </a:r>
          </a:p>
          <a:p>
            <a:r>
              <a:rPr lang="de-DE" sz="800" dirty="0"/>
              <a:t>},</a:t>
            </a:r>
          </a:p>
          <a:p>
            <a:r>
              <a:rPr lang="de-DE" sz="800" dirty="0"/>
              <a:t>{</a:t>
            </a:r>
          </a:p>
          <a:p>
            <a:r>
              <a:rPr lang="de-DE" sz="800" dirty="0"/>
              <a:t>  "</a:t>
            </a:r>
            <a:r>
              <a:rPr lang="de-DE" sz="800" dirty="0" err="1"/>
              <a:t>browser</a:t>
            </a:r>
            <a:r>
              <a:rPr lang="de-DE" sz="800" dirty="0"/>
              <a:t>": "</a:t>
            </a:r>
            <a:r>
              <a:rPr lang="de-DE" sz="800" u="sng" dirty="0"/>
              <a:t>Chrome",</a:t>
            </a:r>
          </a:p>
          <a:p>
            <a:r>
              <a:rPr lang="de-DE" sz="800" dirty="0"/>
              <a:t>  "</a:t>
            </a:r>
            <a:r>
              <a:rPr lang="de-DE" sz="800" u="sng" dirty="0" err="1"/>
              <a:t>os</a:t>
            </a:r>
            <a:r>
              <a:rPr lang="de-DE" sz="800" u="sng" dirty="0"/>
              <a:t>": "Windows",</a:t>
            </a:r>
          </a:p>
          <a:p>
            <a:r>
              <a:rPr lang="de-DE" sz="800" dirty="0"/>
              <a:t>  "</a:t>
            </a:r>
            <a:r>
              <a:rPr lang="de-DE" sz="800" dirty="0" err="1"/>
              <a:t>os_version</a:t>
            </a:r>
            <a:r>
              <a:rPr lang="de-DE" sz="800" dirty="0"/>
              <a:t>": "10",</a:t>
            </a:r>
          </a:p>
          <a:p>
            <a:r>
              <a:rPr lang="de-DE" sz="800" dirty="0"/>
              <a:t>  "</a:t>
            </a:r>
            <a:r>
              <a:rPr lang="de-DE" sz="800" dirty="0" err="1"/>
              <a:t>resolution</a:t>
            </a:r>
            <a:r>
              <a:rPr lang="de-DE" sz="800" dirty="0"/>
              <a:t>": "2048x1536"</a:t>
            </a:r>
          </a:p>
          <a:p>
            <a:r>
              <a:rPr lang="de-DE" sz="800" dirty="0"/>
              <a:t>},</a:t>
            </a:r>
          </a:p>
          <a:p>
            <a:r>
              <a:rPr lang="de-DE" sz="800" dirty="0"/>
              <a:t>{</a:t>
            </a:r>
          </a:p>
          <a:p>
            <a:r>
              <a:rPr lang="de-DE" sz="800" dirty="0"/>
              <a:t>  "</a:t>
            </a:r>
            <a:r>
              <a:rPr lang="de-DE" sz="800" u="sng" dirty="0" err="1"/>
              <a:t>os</a:t>
            </a:r>
            <a:r>
              <a:rPr lang="de-DE" sz="800" u="sng" dirty="0"/>
              <a:t>": "Windows",</a:t>
            </a:r>
          </a:p>
          <a:p>
            <a:r>
              <a:rPr lang="de-DE" sz="800" dirty="0"/>
              <a:t>  "</a:t>
            </a:r>
            <a:r>
              <a:rPr lang="de-DE" sz="800" dirty="0" err="1"/>
              <a:t>os_version</a:t>
            </a:r>
            <a:r>
              <a:rPr lang="de-DE" sz="800" dirty="0"/>
              <a:t>": "10",</a:t>
            </a:r>
          </a:p>
          <a:p>
            <a:r>
              <a:rPr lang="de-DE" sz="800" dirty="0"/>
              <a:t>  "</a:t>
            </a:r>
            <a:r>
              <a:rPr lang="de-DE" sz="800" dirty="0" err="1"/>
              <a:t>browser</a:t>
            </a:r>
            <a:r>
              <a:rPr lang="de-DE" sz="800" dirty="0"/>
              <a:t>": "IE",</a:t>
            </a:r>
          </a:p>
          <a:p>
            <a:r>
              <a:rPr lang="de-DE" sz="800" dirty="0"/>
              <a:t>  "</a:t>
            </a:r>
            <a:r>
              <a:rPr lang="de-DE" sz="800" dirty="0" err="1"/>
              <a:t>resolution</a:t>
            </a:r>
            <a:r>
              <a:rPr lang="de-DE" sz="800" dirty="0"/>
              <a:t>": "2048x1536"</a:t>
            </a:r>
          </a:p>
          <a:p>
            <a:r>
              <a:rPr lang="de-DE" sz="800" dirty="0"/>
              <a:t>},</a:t>
            </a:r>
          </a:p>
          <a:p>
            <a:r>
              <a:rPr lang="de-DE" sz="800" dirty="0"/>
              <a:t>{</a:t>
            </a:r>
          </a:p>
          <a:p>
            <a:r>
              <a:rPr lang="de-DE" sz="800" dirty="0"/>
              <a:t>  "</a:t>
            </a:r>
            <a:r>
              <a:rPr lang="de-DE" sz="800" u="sng" dirty="0" err="1"/>
              <a:t>os</a:t>
            </a:r>
            <a:r>
              <a:rPr lang="de-DE" sz="800" u="sng" dirty="0"/>
              <a:t>": "OS X",</a:t>
            </a:r>
          </a:p>
          <a:p>
            <a:r>
              <a:rPr lang="de-DE" sz="800" dirty="0"/>
              <a:t>  "</a:t>
            </a:r>
            <a:r>
              <a:rPr lang="de-DE" sz="800" dirty="0" err="1"/>
              <a:t>os_version</a:t>
            </a:r>
            <a:r>
              <a:rPr lang="de-DE" sz="800" dirty="0"/>
              <a:t>": "</a:t>
            </a:r>
            <a:r>
              <a:rPr lang="de-DE" sz="800" dirty="0" err="1"/>
              <a:t>El</a:t>
            </a:r>
            <a:r>
              <a:rPr lang="de-DE" sz="800" dirty="0"/>
              <a:t> </a:t>
            </a:r>
            <a:r>
              <a:rPr lang="de-DE" sz="800" u="sng" dirty="0" err="1"/>
              <a:t>Capitan</a:t>
            </a:r>
            <a:r>
              <a:rPr lang="de-DE" sz="800" u="sng" dirty="0"/>
              <a:t>",</a:t>
            </a:r>
          </a:p>
          <a:p>
            <a:r>
              <a:rPr lang="de-DE" sz="800" dirty="0"/>
              <a:t>  "</a:t>
            </a:r>
            <a:r>
              <a:rPr lang="de-DE" sz="800" dirty="0" err="1"/>
              <a:t>browser</a:t>
            </a:r>
            <a:r>
              <a:rPr lang="de-DE" sz="800" dirty="0"/>
              <a:t>": "</a:t>
            </a:r>
            <a:r>
              <a:rPr lang="de-DE" sz="800" u="sng" dirty="0"/>
              <a:t>Safari",</a:t>
            </a:r>
          </a:p>
          <a:p>
            <a:r>
              <a:rPr lang="de-DE" sz="800" dirty="0"/>
              <a:t>  "</a:t>
            </a:r>
            <a:r>
              <a:rPr lang="de-DE" sz="800" dirty="0" err="1"/>
              <a:t>browser_version</a:t>
            </a:r>
            <a:r>
              <a:rPr lang="de-DE" sz="800" dirty="0"/>
              <a:t>": "9.1",</a:t>
            </a:r>
          </a:p>
          <a:p>
            <a:r>
              <a:rPr lang="de-DE" sz="800" dirty="0"/>
              <a:t>  "</a:t>
            </a:r>
            <a:r>
              <a:rPr lang="de-DE" sz="800" dirty="0" err="1"/>
              <a:t>resolution</a:t>
            </a:r>
            <a:r>
              <a:rPr lang="de-DE" sz="800" dirty="0"/>
              <a:t>": "1600x1200"</a:t>
            </a:r>
          </a:p>
          <a:p>
            <a:r>
              <a:rPr lang="de-DE" sz="800" dirty="0"/>
              <a:t>},</a:t>
            </a:r>
          </a:p>
          <a:p>
            <a:r>
              <a:rPr lang="de-DE" sz="800" dirty="0"/>
              <a:t>{</a:t>
            </a:r>
          </a:p>
          <a:p>
            <a:r>
              <a:rPr lang="de-DE" sz="800" dirty="0"/>
              <a:t>  "</a:t>
            </a:r>
            <a:r>
              <a:rPr lang="de-DE" sz="800" dirty="0" err="1"/>
              <a:t>browserName</a:t>
            </a:r>
            <a:r>
              <a:rPr lang="de-DE" sz="800" dirty="0"/>
              <a:t>": "</a:t>
            </a:r>
            <a:r>
              <a:rPr lang="de-DE" sz="800" dirty="0" err="1"/>
              <a:t>android</a:t>
            </a:r>
            <a:r>
              <a:rPr lang="de-DE" sz="800" dirty="0"/>
              <a:t>",</a:t>
            </a:r>
          </a:p>
          <a:p>
            <a:r>
              <a:rPr lang="de-DE" sz="800" dirty="0"/>
              <a:t>  "</a:t>
            </a:r>
            <a:r>
              <a:rPr lang="de-DE" sz="800" dirty="0" err="1"/>
              <a:t>platform</a:t>
            </a:r>
            <a:r>
              <a:rPr lang="de-DE" sz="800" dirty="0"/>
              <a:t>": "ANDROID",</a:t>
            </a:r>
          </a:p>
          <a:p>
            <a:r>
              <a:rPr lang="de-DE" sz="800" dirty="0"/>
              <a:t>  "</a:t>
            </a:r>
            <a:r>
              <a:rPr lang="de-DE" sz="800" dirty="0" err="1"/>
              <a:t>device</a:t>
            </a:r>
            <a:r>
              <a:rPr lang="de-DE" sz="800" dirty="0"/>
              <a:t>": "Google </a:t>
            </a:r>
            <a:r>
              <a:rPr lang="de-DE" sz="800" u="sng" dirty="0"/>
              <a:t>Nexus 5"</a:t>
            </a:r>
          </a:p>
          <a:p>
            <a:r>
              <a:rPr lang="de-DE" sz="800" dirty="0"/>
              <a:t>},</a:t>
            </a:r>
          </a:p>
          <a:p>
            <a:r>
              <a:rPr lang="de-DE" sz="800" dirty="0"/>
              <a:t>{</a:t>
            </a:r>
          </a:p>
          <a:p>
            <a:r>
              <a:rPr lang="de-DE" sz="800" dirty="0"/>
              <a:t>  "</a:t>
            </a:r>
            <a:r>
              <a:rPr lang="de-DE" sz="800" dirty="0" err="1"/>
              <a:t>browserName</a:t>
            </a:r>
            <a:r>
              <a:rPr lang="de-DE" sz="800" dirty="0"/>
              <a:t>": "iPhone",</a:t>
            </a:r>
          </a:p>
          <a:p>
            <a:r>
              <a:rPr lang="de-DE" sz="800" dirty="0"/>
              <a:t>  "</a:t>
            </a:r>
            <a:r>
              <a:rPr lang="de-DE" sz="800" dirty="0" err="1"/>
              <a:t>platform</a:t>
            </a:r>
            <a:r>
              <a:rPr lang="de-DE" sz="800" dirty="0"/>
              <a:t>": "MAC",</a:t>
            </a:r>
          </a:p>
          <a:p>
            <a:r>
              <a:rPr lang="de-DE" sz="800" dirty="0"/>
              <a:t>  "</a:t>
            </a:r>
            <a:r>
              <a:rPr lang="de-DE" sz="800" dirty="0" err="1"/>
              <a:t>device</a:t>
            </a:r>
            <a:r>
              <a:rPr lang="de-DE" sz="800" dirty="0"/>
              <a:t>": "iPhone 6S Plus"</a:t>
            </a:r>
          </a:p>
          <a:p>
            <a:r>
              <a:rPr lang="de-DE" sz="800" dirty="0"/>
              <a:t>}</a:t>
            </a:r>
          </a:p>
          <a:p>
            <a:r>
              <a:rPr lang="de-DE" sz="800" dirty="0"/>
              <a:t>  ]</a:t>
            </a:r>
          </a:p>
          <a:p>
            <a:r>
              <a:rPr lang="de-DE" sz="800" dirty="0"/>
              <a:t>}</a:t>
            </a:r>
            <a:endParaRPr lang="de-DE" sz="800" dirty="0">
              <a:solidFill>
                <a:srgbClr val="14267A"/>
              </a:solidFill>
              <a:effectLst/>
              <a:latin typeface="+mn-lt"/>
              <a:ea typeface="Calibri" panose="020F0502020204030204" pitchFamily="34" charset="0"/>
              <a:cs typeface="Times New Roman" panose="02020603050405020304" pitchFamily="18" charset="0"/>
            </a:endParaRPr>
          </a:p>
        </p:txBody>
      </p:sp>
      <p:pic>
        <p:nvPicPr>
          <p:cNvPr id="2" name="Grafik 1"/>
          <p:cNvPicPr>
            <a:picLocks noChangeAspect="1"/>
          </p:cNvPicPr>
          <p:nvPr/>
        </p:nvPicPr>
        <p:blipFill>
          <a:blip r:embed="rId3"/>
          <a:stretch>
            <a:fillRect/>
          </a:stretch>
        </p:blipFill>
        <p:spPr>
          <a:xfrm>
            <a:off x="3357804" y="3758571"/>
            <a:ext cx="4300600" cy="1800199"/>
          </a:xfrm>
          <a:prstGeom prst="rect">
            <a:avLst/>
          </a:prstGeom>
        </p:spPr>
      </p:pic>
      <p:pic>
        <p:nvPicPr>
          <p:cNvPr id="4" name="Grafik 3"/>
          <p:cNvPicPr>
            <a:picLocks noChangeAspect="1"/>
          </p:cNvPicPr>
          <p:nvPr/>
        </p:nvPicPr>
        <p:blipFill>
          <a:blip r:embed="rId4"/>
          <a:stretch>
            <a:fillRect/>
          </a:stretch>
        </p:blipFill>
        <p:spPr>
          <a:xfrm>
            <a:off x="3203848" y="1090489"/>
            <a:ext cx="4608512" cy="2259940"/>
          </a:xfrm>
          <a:prstGeom prst="rect">
            <a:avLst/>
          </a:prstGeom>
        </p:spPr>
      </p:pic>
    </p:spTree>
    <p:extLst>
      <p:ext uri="{BB962C8B-B14F-4D97-AF65-F5344CB8AC3E}">
        <p14:creationId xmlns:p14="http://schemas.microsoft.com/office/powerpoint/2010/main" val="37421914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69875" y="276225"/>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Browserstack</a:t>
            </a:r>
            <a:r>
              <a:rPr lang="de-DE" altLang="de-DE" dirty="0" smtClean="0">
                <a:solidFill>
                  <a:srgbClr val="14267A"/>
                </a:solidFill>
                <a:latin typeface="Tahoma" panose="020B0604030504040204" pitchFamily="34" charset="0"/>
                <a:cs typeface="Tahoma" panose="020B0604030504040204" pitchFamily="34" charset="0"/>
              </a:rPr>
              <a:t>: </a:t>
            </a:r>
            <a:r>
              <a:rPr lang="de-DE" altLang="de-DE" dirty="0" err="1" smtClean="0">
                <a:solidFill>
                  <a:srgbClr val="14267A"/>
                </a:solidFill>
                <a:latin typeface="Tahoma" panose="020B0604030504040204" pitchFamily="34" charset="0"/>
                <a:cs typeface="Tahoma" panose="020B0604030504040204" pitchFamily="34" charset="0"/>
              </a:rPr>
              <a:t>Languages</a:t>
            </a:r>
            <a:r>
              <a:rPr lang="de-DE" altLang="de-DE" dirty="0" smtClean="0">
                <a:solidFill>
                  <a:srgbClr val="14267A"/>
                </a:solidFill>
                <a:latin typeface="Tahoma" panose="020B0604030504040204" pitchFamily="34" charset="0"/>
                <a:cs typeface="Tahoma" panose="020B0604030504040204" pitchFamily="34" charset="0"/>
              </a:rPr>
              <a:t>, Frameworks </a:t>
            </a:r>
            <a:r>
              <a:rPr lang="de-DE" altLang="de-DE" dirty="0" err="1" smtClean="0">
                <a:solidFill>
                  <a:srgbClr val="14267A"/>
                </a:solidFill>
                <a:latin typeface="Tahoma" panose="020B0604030504040204" pitchFamily="34" charset="0"/>
                <a:cs typeface="Tahoma" panose="020B0604030504040204" pitchFamily="34" charset="0"/>
              </a:rPr>
              <a:t>and</a:t>
            </a:r>
            <a:r>
              <a:rPr lang="de-DE" altLang="de-DE" dirty="0" smtClean="0">
                <a:solidFill>
                  <a:srgbClr val="14267A"/>
                </a:solidFill>
                <a:latin typeface="Tahoma" panose="020B0604030504040204" pitchFamily="34" charset="0"/>
                <a:cs typeface="Tahoma" panose="020B0604030504040204" pitchFamily="34" charset="0"/>
              </a:rPr>
              <a:t> </a:t>
            </a:r>
            <a:r>
              <a:rPr lang="de-DE" altLang="de-DE" dirty="0" err="1" smtClean="0">
                <a:solidFill>
                  <a:srgbClr val="14267A"/>
                </a:solidFill>
                <a:latin typeface="Tahoma" panose="020B0604030504040204" pitchFamily="34" charset="0"/>
                <a:cs typeface="Tahoma" panose="020B0604030504040204" pitchFamily="34" charset="0"/>
              </a:rPr>
              <a:t>Plugins</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882796"/>
            <a:ext cx="6408712" cy="5636812"/>
          </a:xfrm>
          <a:prstGeom prst="rect">
            <a:avLst/>
          </a:prstGeom>
        </p:spPr>
      </p:pic>
    </p:spTree>
    <p:extLst>
      <p:ext uri="{BB962C8B-B14F-4D97-AF65-F5344CB8AC3E}">
        <p14:creationId xmlns:p14="http://schemas.microsoft.com/office/powerpoint/2010/main" val="1186435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69875" y="276225"/>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smtClean="0">
                <a:solidFill>
                  <a:srgbClr val="14267A"/>
                </a:solidFill>
                <a:latin typeface="Tahoma" panose="020B0604030504040204" pitchFamily="34" charset="0"/>
                <a:cs typeface="Tahoma" panose="020B0604030504040204" pitchFamily="34" charset="0"/>
              </a:rPr>
              <a:t>Von </a:t>
            </a:r>
            <a:r>
              <a:rPr lang="de-DE" altLang="de-DE" sz="1600" dirty="0" err="1" smtClean="0">
                <a:solidFill>
                  <a:srgbClr val="14267A"/>
                </a:solidFill>
                <a:latin typeface="Tahoma" panose="020B0604030504040204" pitchFamily="34" charset="0"/>
                <a:cs typeface="Tahoma" panose="020B0604030504040204" pitchFamily="34" charset="0"/>
              </a:rPr>
              <a:t>Continuous</a:t>
            </a:r>
            <a:r>
              <a:rPr lang="de-DE" altLang="de-DE" sz="1600" dirty="0" smtClean="0">
                <a:solidFill>
                  <a:srgbClr val="14267A"/>
                </a:solidFill>
                <a:latin typeface="Tahoma" panose="020B0604030504040204" pitchFamily="34" charset="0"/>
                <a:cs typeface="Tahoma" panose="020B0604030504040204" pitchFamily="34" charset="0"/>
              </a:rPr>
              <a:t> Integration bis DEVOPS</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 y="962025"/>
            <a:ext cx="8848725" cy="4933949"/>
          </a:xfrm>
          <a:prstGeom prst="rect">
            <a:avLst/>
          </a:prstGeom>
        </p:spPr>
      </p:pic>
    </p:spTree>
    <p:extLst>
      <p:ext uri="{BB962C8B-B14F-4D97-AF65-F5344CB8AC3E}">
        <p14:creationId xmlns:p14="http://schemas.microsoft.com/office/powerpoint/2010/main" val="18650204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69875" y="276225"/>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dirty="0" smtClean="0">
                <a:solidFill>
                  <a:srgbClr val="14267A"/>
                </a:solidFill>
                <a:latin typeface="Tahoma" panose="020B0604030504040204" pitchFamily="34" charset="0"/>
                <a:cs typeface="Tahoma" panose="020B0604030504040204" pitchFamily="34" charset="0"/>
              </a:rPr>
              <a:t>Jenkins </a:t>
            </a:r>
            <a:r>
              <a:rPr lang="de-DE" altLang="de-DE" sz="1600" dirty="0" smtClean="0">
                <a:solidFill>
                  <a:srgbClr val="14267A"/>
                </a:solidFill>
                <a:latin typeface="Tahoma" panose="020B0604030504040204" pitchFamily="34" charset="0"/>
                <a:cs typeface="Tahoma" panose="020B0604030504040204" pitchFamily="34" charset="0"/>
              </a:rPr>
              <a:t>mit </a:t>
            </a:r>
            <a:r>
              <a:rPr lang="de-DE" altLang="de-DE" sz="1600" dirty="0" err="1" smtClean="0">
                <a:solidFill>
                  <a:srgbClr val="14267A"/>
                </a:solidFill>
                <a:latin typeface="Tahoma" panose="020B0604030504040204" pitchFamily="34" charset="0"/>
                <a:cs typeface="Tahoma" panose="020B0604030504040204" pitchFamily="34" charset="0"/>
              </a:rPr>
              <a:t>Browserstack</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69" y="1556792"/>
            <a:ext cx="8620125" cy="2047874"/>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06" y="4134629"/>
            <a:ext cx="8401050" cy="333374"/>
          </a:xfrm>
          <a:prstGeom prst="rect">
            <a:avLst/>
          </a:prstGeom>
        </p:spPr>
      </p:pic>
      <p:sp>
        <p:nvSpPr>
          <p:cNvPr id="6" name="Rechteck 5"/>
          <p:cNvSpPr/>
          <p:nvPr/>
        </p:nvSpPr>
        <p:spPr>
          <a:xfrm>
            <a:off x="436173" y="4869160"/>
            <a:ext cx="3487755" cy="523220"/>
          </a:xfrm>
          <a:prstGeom prst="rect">
            <a:avLst/>
          </a:prstGeom>
        </p:spPr>
        <p:txBody>
          <a:bodyPr wrap="square">
            <a:spAutoFit/>
          </a:bodyPr>
          <a:lstStyle/>
          <a:p>
            <a:r>
              <a:rPr lang="de-DE" sz="1400" dirty="0" smtClean="0">
                <a:solidFill>
                  <a:srgbClr val="14267A"/>
                </a:solidFill>
              </a:rPr>
              <a:t>Automatisierung auf Basis eines Automatisierungsframeworks </a:t>
            </a:r>
            <a:endParaRPr lang="de-DE" sz="1400" dirty="0">
              <a:solidFill>
                <a:srgbClr val="14267A"/>
              </a:solidFill>
            </a:endParaRPr>
          </a:p>
        </p:txBody>
      </p:sp>
      <p:sp>
        <p:nvSpPr>
          <p:cNvPr id="7" name="Rechteck 6"/>
          <p:cNvSpPr/>
          <p:nvPr/>
        </p:nvSpPr>
        <p:spPr>
          <a:xfrm>
            <a:off x="3779912" y="5007659"/>
            <a:ext cx="1389098" cy="276999"/>
          </a:xfrm>
          <a:prstGeom prst="rect">
            <a:avLst/>
          </a:prstGeom>
        </p:spPr>
        <p:txBody>
          <a:bodyPr wrap="none">
            <a:spAutoFit/>
          </a:bodyPr>
          <a:lstStyle/>
          <a:p>
            <a:r>
              <a:rPr lang="de-DE" sz="1200" dirty="0">
                <a:solidFill>
                  <a:srgbClr val="14267A"/>
                </a:solidFill>
              </a:rPr>
              <a:t>Testläufe </a:t>
            </a:r>
            <a:r>
              <a:rPr lang="de-DE" sz="1200" dirty="0" err="1">
                <a:solidFill>
                  <a:srgbClr val="14267A"/>
                </a:solidFill>
              </a:rPr>
              <a:t>tracken</a:t>
            </a:r>
            <a:r>
              <a:rPr lang="de-DE" sz="1200" dirty="0">
                <a:solidFill>
                  <a:srgbClr val="14267A"/>
                </a:solidFill>
              </a:rPr>
              <a:t> </a:t>
            </a:r>
          </a:p>
        </p:txBody>
      </p:sp>
      <p:sp>
        <p:nvSpPr>
          <p:cNvPr id="8" name="Rechteck 7"/>
          <p:cNvSpPr/>
          <p:nvPr/>
        </p:nvSpPr>
        <p:spPr>
          <a:xfrm>
            <a:off x="5501863" y="4933519"/>
            <a:ext cx="2312364" cy="338554"/>
          </a:xfrm>
          <a:prstGeom prst="rect">
            <a:avLst/>
          </a:prstGeom>
        </p:spPr>
        <p:txBody>
          <a:bodyPr wrap="none">
            <a:spAutoFit/>
          </a:bodyPr>
          <a:lstStyle/>
          <a:p>
            <a:r>
              <a:rPr lang="de-DE" dirty="0"/>
              <a:t> </a:t>
            </a:r>
            <a:r>
              <a:rPr lang="de-DE" sz="1200" dirty="0" err="1">
                <a:solidFill>
                  <a:srgbClr val="14267A"/>
                </a:solidFill>
              </a:rPr>
              <a:t>Testergebnisreporting</a:t>
            </a:r>
            <a:r>
              <a:rPr lang="de-DE" sz="1200" dirty="0">
                <a:solidFill>
                  <a:srgbClr val="14267A"/>
                </a:solidFill>
              </a:rPr>
              <a:t> </a:t>
            </a:r>
            <a:r>
              <a:rPr lang="de-DE" sz="1200" dirty="0" smtClean="0">
                <a:solidFill>
                  <a:srgbClr val="14267A"/>
                </a:solidFill>
              </a:rPr>
              <a:t>per Mail</a:t>
            </a:r>
            <a:endParaRPr lang="de-DE" sz="1200" dirty="0">
              <a:solidFill>
                <a:srgbClr val="14267A"/>
              </a:solidFill>
            </a:endParaRPr>
          </a:p>
        </p:txBody>
      </p:sp>
    </p:spTree>
    <p:extLst>
      <p:ext uri="{BB962C8B-B14F-4D97-AF65-F5344CB8AC3E}">
        <p14:creationId xmlns:p14="http://schemas.microsoft.com/office/powerpoint/2010/main" val="938211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323528" y="260648"/>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Browserstack</a:t>
            </a:r>
            <a:r>
              <a:rPr lang="de-DE" altLang="de-DE" sz="1600" dirty="0" smtClean="0">
                <a:solidFill>
                  <a:srgbClr val="14267A"/>
                </a:solidFill>
                <a:latin typeface="Tahoma" panose="020B0604030504040204" pitchFamily="34" charset="0"/>
                <a:cs typeface="Tahoma" panose="020B0604030504040204" pitchFamily="34" charset="0"/>
              </a:rPr>
              <a:t>: Jenkins </a:t>
            </a:r>
            <a:r>
              <a:rPr lang="de-DE" altLang="de-DE" sz="1600" dirty="0" err="1" smtClean="0">
                <a:solidFill>
                  <a:srgbClr val="14267A"/>
                </a:solidFill>
                <a:latin typeface="Tahoma" panose="020B0604030504040204" pitchFamily="34" charset="0"/>
                <a:cs typeface="Tahoma" panose="020B0604030504040204" pitchFamily="34" charset="0"/>
              </a:rPr>
              <a:t>Plugin</a:t>
            </a:r>
            <a:r>
              <a:rPr lang="de-DE" altLang="de-DE" sz="1600" dirty="0" smtClean="0">
                <a:solidFill>
                  <a:srgbClr val="14267A"/>
                </a:solidFill>
                <a:latin typeface="Tahoma" panose="020B0604030504040204" pitchFamily="34" charset="0"/>
                <a:cs typeface="Tahoma" panose="020B0604030504040204" pitchFamily="34" charset="0"/>
              </a:rPr>
              <a:t> Test</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910073"/>
            <a:ext cx="8678119" cy="5314129"/>
          </a:xfrm>
          <a:prstGeom prst="rect">
            <a:avLst/>
          </a:prstGeom>
        </p:spPr>
      </p:pic>
    </p:spTree>
    <p:extLst>
      <p:ext uri="{BB962C8B-B14F-4D97-AF65-F5344CB8AC3E}">
        <p14:creationId xmlns:p14="http://schemas.microsoft.com/office/powerpoint/2010/main" val="1224916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323528" y="260648"/>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Browserstack</a:t>
            </a:r>
            <a:r>
              <a:rPr lang="de-DE" altLang="de-DE" sz="1600" dirty="0" smtClean="0">
                <a:solidFill>
                  <a:srgbClr val="14267A"/>
                </a:solidFill>
                <a:latin typeface="Tahoma" panose="020B0604030504040204" pitchFamily="34" charset="0"/>
                <a:cs typeface="Tahoma" panose="020B0604030504040204" pitchFamily="34" charset="0"/>
              </a:rPr>
              <a:t>: Jenkins </a:t>
            </a:r>
            <a:r>
              <a:rPr lang="de-DE" altLang="de-DE" sz="1600" dirty="0" err="1" smtClean="0">
                <a:solidFill>
                  <a:srgbClr val="14267A"/>
                </a:solidFill>
                <a:latin typeface="Tahoma" panose="020B0604030504040204" pitchFamily="34" charset="0"/>
                <a:cs typeface="Tahoma" panose="020B0604030504040204" pitchFamily="34" charset="0"/>
              </a:rPr>
              <a:t>Plugin</a:t>
            </a:r>
            <a:r>
              <a:rPr lang="de-DE" altLang="de-DE" sz="1600" dirty="0" smtClean="0">
                <a:solidFill>
                  <a:srgbClr val="14267A"/>
                </a:solidFill>
                <a:latin typeface="Tahoma" panose="020B0604030504040204" pitchFamily="34" charset="0"/>
                <a:cs typeface="Tahoma" panose="020B0604030504040204" pitchFamily="34" charset="0"/>
              </a:rPr>
              <a:t> </a:t>
            </a:r>
            <a:r>
              <a:rPr lang="de-DE" altLang="de-DE" sz="1600" dirty="0" err="1" smtClean="0">
                <a:solidFill>
                  <a:srgbClr val="14267A"/>
                </a:solidFill>
                <a:latin typeface="Tahoma" panose="020B0604030504040204" pitchFamily="34" charset="0"/>
                <a:cs typeface="Tahoma" panose="020B0604030504040204" pitchFamily="34" charset="0"/>
              </a:rPr>
              <a:t>Teststatistics</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980878"/>
            <a:ext cx="8136904" cy="4861403"/>
          </a:xfrm>
          <a:prstGeom prst="rect">
            <a:avLst/>
          </a:prstGeom>
        </p:spPr>
      </p:pic>
    </p:spTree>
    <p:extLst>
      <p:ext uri="{BB962C8B-B14F-4D97-AF65-F5344CB8AC3E}">
        <p14:creationId xmlns:p14="http://schemas.microsoft.com/office/powerpoint/2010/main" val="33655146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69875" y="276225"/>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Browserstack</a:t>
            </a:r>
            <a:r>
              <a:rPr lang="de-DE" altLang="de-DE" dirty="0">
                <a:solidFill>
                  <a:srgbClr val="14267A"/>
                </a:solidFill>
                <a:latin typeface="Tahoma" panose="020B0604030504040204" pitchFamily="34" charset="0"/>
                <a:cs typeface="Tahoma" panose="020B0604030504040204" pitchFamily="34" charset="0"/>
              </a:rPr>
              <a:t>:</a:t>
            </a:r>
            <a:r>
              <a:rPr lang="de-DE" altLang="de-DE" sz="1600" dirty="0" smtClean="0">
                <a:solidFill>
                  <a:srgbClr val="14267A"/>
                </a:solidFill>
                <a:latin typeface="Tahoma" panose="020B0604030504040204" pitchFamily="34" charset="0"/>
                <a:cs typeface="Tahoma" panose="020B0604030504040204" pitchFamily="34" charset="0"/>
              </a:rPr>
              <a:t> Erfolgreicher Test</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2" name="Grafik 1"/>
          <p:cNvPicPr>
            <a:picLocks noChangeAspect="1"/>
          </p:cNvPicPr>
          <p:nvPr/>
        </p:nvPicPr>
        <p:blipFill>
          <a:blip r:embed="rId3"/>
          <a:stretch>
            <a:fillRect/>
          </a:stretch>
        </p:blipFill>
        <p:spPr>
          <a:xfrm>
            <a:off x="611560" y="1340768"/>
            <a:ext cx="7598071" cy="4430558"/>
          </a:xfrm>
          <a:prstGeom prst="rect">
            <a:avLst/>
          </a:prstGeom>
        </p:spPr>
      </p:pic>
    </p:spTree>
    <p:extLst>
      <p:ext uri="{BB962C8B-B14F-4D97-AF65-F5344CB8AC3E}">
        <p14:creationId xmlns:p14="http://schemas.microsoft.com/office/powerpoint/2010/main" val="37269891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Text Box 4"/>
          <p:cNvSpPr txBox="1">
            <a:spLocks noChangeArrowheads="1"/>
          </p:cNvSpPr>
          <p:nvPr/>
        </p:nvSpPr>
        <p:spPr bwMode="auto">
          <a:xfrm>
            <a:off x="269875" y="276225"/>
            <a:ext cx="6390357"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1000"/>
              </a:lnSpc>
            </a:pPr>
            <a:r>
              <a:rPr lang="de-DE" altLang="de-DE" sz="1600" dirty="0" err="1" smtClean="0">
                <a:solidFill>
                  <a:srgbClr val="14267A"/>
                </a:solidFill>
                <a:latin typeface="Tahoma" panose="020B0604030504040204" pitchFamily="34" charset="0"/>
                <a:cs typeface="Tahoma" panose="020B0604030504040204" pitchFamily="34" charset="0"/>
              </a:rPr>
              <a:t>Architecture</a:t>
            </a:r>
            <a:r>
              <a:rPr lang="de-DE" altLang="de-DE" sz="1600" dirty="0" smtClean="0">
                <a:solidFill>
                  <a:srgbClr val="14267A"/>
                </a:solidFill>
                <a:latin typeface="Tahoma" panose="020B0604030504040204" pitchFamily="34" charset="0"/>
                <a:cs typeface="Tahoma" panose="020B0604030504040204" pitchFamily="34" charset="0"/>
              </a:rPr>
              <a:t> Automation </a:t>
            </a:r>
            <a:r>
              <a:rPr lang="de-DE" altLang="de-DE" sz="1600" dirty="0" err="1" smtClean="0">
                <a:solidFill>
                  <a:srgbClr val="14267A"/>
                </a:solidFill>
                <a:latin typeface="Tahoma" panose="020B0604030504040204" pitchFamily="34" charset="0"/>
                <a:cs typeface="Tahoma" panose="020B0604030504040204" pitchFamily="34" charset="0"/>
              </a:rPr>
              <a:t>Platform</a:t>
            </a:r>
            <a:endParaRPr lang="de-DE" altLang="de-DE" sz="1600" dirty="0">
              <a:solidFill>
                <a:srgbClr val="14267A"/>
              </a:solidFill>
              <a:latin typeface="Tahoma" panose="020B0604030504040204" pitchFamily="34" charset="0"/>
              <a:cs typeface="Tahoma" panose="020B0604030504040204" pitchFamily="34" charset="0"/>
            </a:endParaRPr>
          </a:p>
        </p:txBody>
      </p:sp>
      <p:pic>
        <p:nvPicPr>
          <p:cNvPr id="3" name="Grafik 2"/>
          <p:cNvPicPr>
            <a:picLocks noChangeAspect="1"/>
          </p:cNvPicPr>
          <p:nvPr/>
        </p:nvPicPr>
        <p:blipFill>
          <a:blip r:embed="rId3"/>
          <a:stretch>
            <a:fillRect/>
          </a:stretch>
        </p:blipFill>
        <p:spPr>
          <a:xfrm>
            <a:off x="1490662" y="914400"/>
            <a:ext cx="6162675" cy="5029200"/>
          </a:xfrm>
          <a:prstGeom prst="rect">
            <a:avLst/>
          </a:prstGeom>
        </p:spPr>
      </p:pic>
    </p:spTree>
    <p:extLst>
      <p:ext uri="{BB962C8B-B14F-4D97-AF65-F5344CB8AC3E}">
        <p14:creationId xmlns:p14="http://schemas.microsoft.com/office/powerpoint/2010/main" val="9814028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Rectangle 15" hidden="1"/>
          <p:cNvGraphicFramePr>
            <a:graphicFrameLocks/>
          </p:cNvGraphicFramePr>
          <p:nvPr>
            <p:custDataLst>
              <p:tags r:id="rId2"/>
            </p:custDataLst>
            <p:extLst>
              <p:ext uri="{D42A27DB-BD31-4B8C-83A1-F6EECF244321}">
                <p14:modId xmlns:p14="http://schemas.microsoft.com/office/powerpoint/2010/main" val="17482537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874" name="think-cell Folie" r:id="rId6" imgW="0" imgH="0" progId="TCLayout.ActiveDocument.1">
                  <p:embed/>
                </p:oleObj>
              </mc:Choice>
              <mc:Fallback>
                <p:oleObj name="think-cell Folie" r:id="rId6"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hteck 1" hidden="1"/>
          <p:cNvSpPr/>
          <p:nvPr>
            <p:custDataLst>
              <p:tags r:id="rId3"/>
            </p:custDataLst>
          </p:nvPr>
        </p:nvSpPr>
        <p:spPr bwMode="auto">
          <a:xfrm>
            <a:off x="0" y="0"/>
            <a:ext cx="158750"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endParaRPr lang="de-DE" smtClean="0">
              <a:solidFill>
                <a:srgbClr val="000000"/>
              </a:solidFill>
              <a:sym typeface="Tahoma" panose="020B0604030504040204" pitchFamily="34" charset="0"/>
            </a:endParaRPr>
          </a:p>
        </p:txBody>
      </p:sp>
      <p:sp>
        <p:nvSpPr>
          <p:cNvPr id="36" name="Rectangle 2"/>
          <p:cNvSpPr txBox="1">
            <a:spLocks noChangeArrowheads="1"/>
          </p:cNvSpPr>
          <p:nvPr/>
        </p:nvSpPr>
        <p:spPr>
          <a:xfrm>
            <a:off x="348639" y="2132857"/>
            <a:ext cx="8010525" cy="2303116"/>
          </a:xfrm>
          <a:prstGeom prst="rect">
            <a:avLst/>
          </a:prstGeom>
        </p:spPr>
        <p:txBody>
          <a:bodyPr/>
          <a:lstStyle>
            <a:lvl1pPr algn="l" rtl="0" eaLnBrk="0" fontAlgn="base" hangingPunct="0">
              <a:spcBef>
                <a:spcPct val="0"/>
              </a:spcBef>
              <a:spcAft>
                <a:spcPct val="0"/>
              </a:spcAft>
              <a:defRPr sz="1600">
                <a:solidFill>
                  <a:schemeClr val="tx1"/>
                </a:solidFill>
                <a:latin typeface="+mj-lt"/>
                <a:ea typeface="+mj-ea"/>
                <a:cs typeface="+mj-cs"/>
              </a:defRPr>
            </a:lvl1pPr>
            <a:lvl2pPr algn="l" rtl="0" eaLnBrk="0" fontAlgn="base" hangingPunct="0">
              <a:spcBef>
                <a:spcPct val="0"/>
              </a:spcBef>
              <a:spcAft>
                <a:spcPct val="0"/>
              </a:spcAft>
              <a:defRPr sz="1600">
                <a:solidFill>
                  <a:schemeClr val="tx1"/>
                </a:solidFill>
                <a:latin typeface="Tahoma" pitchFamily="34" charset="0"/>
              </a:defRPr>
            </a:lvl2pPr>
            <a:lvl3pPr algn="l" rtl="0" eaLnBrk="0" fontAlgn="base" hangingPunct="0">
              <a:spcBef>
                <a:spcPct val="0"/>
              </a:spcBef>
              <a:spcAft>
                <a:spcPct val="0"/>
              </a:spcAft>
              <a:defRPr sz="1600">
                <a:solidFill>
                  <a:schemeClr val="tx1"/>
                </a:solidFill>
                <a:latin typeface="Tahoma" pitchFamily="34" charset="0"/>
              </a:defRPr>
            </a:lvl3pPr>
            <a:lvl4pPr algn="l" rtl="0" eaLnBrk="0" fontAlgn="base" hangingPunct="0">
              <a:spcBef>
                <a:spcPct val="0"/>
              </a:spcBef>
              <a:spcAft>
                <a:spcPct val="0"/>
              </a:spcAft>
              <a:defRPr sz="1600">
                <a:solidFill>
                  <a:schemeClr val="tx1"/>
                </a:solidFill>
                <a:latin typeface="Tahoma" pitchFamily="34" charset="0"/>
              </a:defRPr>
            </a:lvl4pPr>
            <a:lvl5pPr algn="l" rtl="0" eaLnBrk="0" fontAlgn="base" hangingPunct="0">
              <a:spcBef>
                <a:spcPct val="0"/>
              </a:spcBef>
              <a:spcAft>
                <a:spcPct val="0"/>
              </a:spcAft>
              <a:defRPr sz="1600">
                <a:solidFill>
                  <a:schemeClr val="tx1"/>
                </a:solidFill>
                <a:latin typeface="Tahoma" pitchFamily="34" charset="0"/>
              </a:defRPr>
            </a:lvl5pPr>
            <a:lvl6pPr marL="457200" algn="l" rtl="0" fontAlgn="base">
              <a:spcBef>
                <a:spcPct val="0"/>
              </a:spcBef>
              <a:spcAft>
                <a:spcPct val="0"/>
              </a:spcAft>
              <a:defRPr sz="1600">
                <a:solidFill>
                  <a:schemeClr val="tx1"/>
                </a:solidFill>
                <a:latin typeface="Tahoma" pitchFamily="34" charset="0"/>
              </a:defRPr>
            </a:lvl6pPr>
            <a:lvl7pPr marL="914400" algn="l" rtl="0" fontAlgn="base">
              <a:spcBef>
                <a:spcPct val="0"/>
              </a:spcBef>
              <a:spcAft>
                <a:spcPct val="0"/>
              </a:spcAft>
              <a:defRPr sz="1600">
                <a:solidFill>
                  <a:schemeClr val="tx1"/>
                </a:solidFill>
                <a:latin typeface="Tahoma" pitchFamily="34" charset="0"/>
              </a:defRPr>
            </a:lvl7pPr>
            <a:lvl8pPr marL="1371600" algn="l" rtl="0" fontAlgn="base">
              <a:spcBef>
                <a:spcPct val="0"/>
              </a:spcBef>
              <a:spcAft>
                <a:spcPct val="0"/>
              </a:spcAft>
              <a:defRPr sz="1600">
                <a:solidFill>
                  <a:schemeClr val="tx1"/>
                </a:solidFill>
                <a:latin typeface="Tahoma" pitchFamily="34" charset="0"/>
              </a:defRPr>
            </a:lvl8pPr>
            <a:lvl9pPr marL="1828800" algn="l" rtl="0" fontAlgn="base">
              <a:spcBef>
                <a:spcPct val="0"/>
              </a:spcBef>
              <a:spcAft>
                <a:spcPct val="0"/>
              </a:spcAft>
              <a:defRPr sz="1600">
                <a:solidFill>
                  <a:schemeClr val="tx1"/>
                </a:solidFill>
                <a:latin typeface="Tahoma" pitchFamily="34" charset="0"/>
              </a:defRPr>
            </a:lvl9pPr>
          </a:lstStyle>
          <a:p>
            <a:pPr algn="ctr"/>
            <a:r>
              <a:rPr lang="de-DE" sz="3200" dirty="0" smtClean="0">
                <a:solidFill>
                  <a:srgbClr val="14267A"/>
                </a:solidFill>
                <a:latin typeface="Tahoma"/>
                <a:ea typeface="+mn-ea"/>
                <a:cs typeface="+mn-cs"/>
              </a:rPr>
              <a:t>Vielen Dank!</a:t>
            </a:r>
          </a:p>
          <a:p>
            <a:pPr algn="ctr"/>
            <a:endParaRPr lang="de-DE" sz="3200" dirty="0">
              <a:solidFill>
                <a:srgbClr val="14267A"/>
              </a:solidFill>
              <a:latin typeface="Tahoma"/>
              <a:ea typeface="+mn-ea"/>
              <a:cs typeface="+mn-cs"/>
            </a:endParaRPr>
          </a:p>
          <a:p>
            <a:pPr algn="ctr"/>
            <a:endParaRPr lang="de-DE" sz="3200" dirty="0" smtClean="0">
              <a:solidFill>
                <a:srgbClr val="14267A"/>
              </a:solidFill>
              <a:latin typeface="Tahoma"/>
              <a:ea typeface="+mn-ea"/>
              <a:cs typeface="+mn-cs"/>
            </a:endParaRPr>
          </a:p>
          <a:p>
            <a:pPr algn="ctr"/>
            <a:r>
              <a:rPr lang="de-DE" sz="3200" dirty="0" smtClean="0">
                <a:solidFill>
                  <a:srgbClr val="14267A"/>
                </a:solidFill>
                <a:latin typeface="Tahoma"/>
                <a:ea typeface="+mn-ea"/>
                <a:cs typeface="+mn-cs"/>
              </a:rPr>
              <a:t>Fragen??</a:t>
            </a:r>
          </a:p>
        </p:txBody>
      </p:sp>
      <p:sp>
        <p:nvSpPr>
          <p:cNvPr id="3" name="Rechteck 2"/>
          <p:cNvSpPr/>
          <p:nvPr/>
        </p:nvSpPr>
        <p:spPr bwMode="auto">
          <a:xfrm>
            <a:off x="177421" y="225188"/>
            <a:ext cx="8830101" cy="5254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600" b="0" i="0" u="none" strike="noStrike" cap="none" normalizeH="0" baseline="0" smtClean="0">
              <a:ln>
                <a:noFill/>
              </a:ln>
              <a:solidFill>
                <a:schemeClr val="tx1"/>
              </a:solidFill>
              <a:effectLst/>
              <a:latin typeface="Tahoma" pitchFamily="34" charset="0"/>
            </a:endParaRPr>
          </a:p>
        </p:txBody>
      </p:sp>
    </p:spTree>
    <p:extLst>
      <p:ext uri="{BB962C8B-B14F-4D97-AF65-F5344CB8AC3E}">
        <p14:creationId xmlns:p14="http://schemas.microsoft.com/office/powerpoint/2010/main" val="165417867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301026"/>
            <a:ext cx="8229600" cy="346075"/>
          </a:xfrm>
        </p:spPr>
        <p:txBody>
          <a:bodyPr/>
          <a:lstStyle/>
          <a:p>
            <a:pPr algn="l"/>
            <a:r>
              <a:rPr lang="de-DE" dirty="0" smtClean="0">
                <a:solidFill>
                  <a:srgbClr val="14267A"/>
                </a:solidFill>
              </a:rPr>
              <a:t>Irren ist menschlich</a:t>
            </a:r>
            <a:endParaRPr lang="de-DE" dirty="0">
              <a:solidFill>
                <a:srgbClr val="14267A"/>
              </a:solidFill>
            </a:endParaRPr>
          </a:p>
        </p:txBody>
      </p:sp>
      <p:sp>
        <p:nvSpPr>
          <p:cNvPr id="4" name="Inhaltsplatzhalter 3"/>
          <p:cNvSpPr>
            <a:spLocks noGrp="1"/>
          </p:cNvSpPr>
          <p:nvPr>
            <p:ph idx="1"/>
          </p:nvPr>
        </p:nvSpPr>
        <p:spPr>
          <a:xfrm>
            <a:off x="244475" y="1268413"/>
            <a:ext cx="8228013" cy="3976473"/>
          </a:xfrm>
          <a:prstGeom prst="rect">
            <a:avLst/>
          </a:prstGeom>
        </p:spPr>
        <p:txBody>
          <a:bodyPr>
            <a:spAutoFit/>
          </a:bodyPr>
          <a:lstStyle/>
          <a:p>
            <a:endParaRPr lang="de-DE" dirty="0" smtClean="0">
              <a:solidFill>
                <a:srgbClr val="14267A"/>
              </a:solidFill>
            </a:endParaRPr>
          </a:p>
          <a:p>
            <a:endParaRPr lang="de-DE" dirty="0" smtClean="0">
              <a:solidFill>
                <a:srgbClr val="14267A"/>
              </a:solidFill>
            </a:endParaRPr>
          </a:p>
          <a:p>
            <a:r>
              <a:rPr lang="de-DE" sz="1600" dirty="0" smtClean="0">
                <a:solidFill>
                  <a:srgbClr val="14267A"/>
                </a:solidFill>
                <a:latin typeface="Calibri" panose="020F0502020204030204" pitchFamily="34" charset="0"/>
              </a:rPr>
              <a:t>„Irren </a:t>
            </a:r>
            <a:r>
              <a:rPr lang="de-DE" sz="1600" dirty="0">
                <a:solidFill>
                  <a:srgbClr val="14267A"/>
                </a:solidFill>
                <a:latin typeface="Calibri" panose="020F0502020204030204" pitchFamily="34" charset="0"/>
              </a:rPr>
              <a:t>ist menschlich.“ </a:t>
            </a:r>
            <a:r>
              <a:rPr lang="de-DE" sz="1600" dirty="0" smtClean="0">
                <a:solidFill>
                  <a:srgbClr val="14267A"/>
                </a:solidFill>
                <a:latin typeface="Calibri" panose="020F0502020204030204" pitchFamily="34" charset="0"/>
              </a:rPr>
              <a:t> </a:t>
            </a:r>
          </a:p>
          <a:p>
            <a:r>
              <a:rPr lang="de-DE" sz="1600" dirty="0" smtClean="0">
                <a:solidFill>
                  <a:srgbClr val="14267A"/>
                </a:solidFill>
                <a:latin typeface="Calibri" panose="020F0502020204030204" pitchFamily="34" charset="0"/>
              </a:rPr>
              <a:t>Menschen </a:t>
            </a:r>
            <a:r>
              <a:rPr lang="de-DE" sz="1600" dirty="0">
                <a:solidFill>
                  <a:srgbClr val="14267A"/>
                </a:solidFill>
                <a:latin typeface="Calibri" panose="020F0502020204030204" pitchFamily="34" charset="0"/>
              </a:rPr>
              <a:t>erstellen Software. </a:t>
            </a:r>
            <a:endParaRPr lang="de-DE" sz="1600" dirty="0" smtClean="0">
              <a:solidFill>
                <a:srgbClr val="14267A"/>
              </a:solidFill>
              <a:latin typeface="Calibri" panose="020F0502020204030204" pitchFamily="34" charset="0"/>
            </a:endParaRPr>
          </a:p>
          <a:p>
            <a:r>
              <a:rPr lang="de-DE" sz="1600" dirty="0" smtClean="0">
                <a:solidFill>
                  <a:srgbClr val="14267A"/>
                </a:solidFill>
                <a:latin typeface="Calibri" panose="020F0502020204030204" pitchFamily="34" charset="0"/>
              </a:rPr>
              <a:t>Software </a:t>
            </a:r>
            <a:r>
              <a:rPr lang="de-DE" sz="1600" dirty="0">
                <a:solidFill>
                  <a:srgbClr val="14267A"/>
                </a:solidFill>
                <a:latin typeface="Calibri" panose="020F0502020204030204" pitchFamily="34" charset="0"/>
              </a:rPr>
              <a:t>enthält deshalb </a:t>
            </a:r>
            <a:r>
              <a:rPr lang="de-DE" sz="1600" dirty="0" smtClean="0">
                <a:solidFill>
                  <a:srgbClr val="14267A"/>
                </a:solidFill>
                <a:latin typeface="Calibri" panose="020F0502020204030204" pitchFamily="34" charset="0"/>
              </a:rPr>
              <a:t>Fehler</a:t>
            </a:r>
          </a:p>
          <a:p>
            <a:endParaRPr lang="de-DE" sz="1600" dirty="0">
              <a:solidFill>
                <a:srgbClr val="14267A"/>
              </a:solidFill>
              <a:latin typeface="Calibri" panose="020F0502020204030204" pitchFamily="34" charset="0"/>
            </a:endParaRPr>
          </a:p>
          <a:p>
            <a:r>
              <a:rPr lang="de-DE" sz="1600" dirty="0">
                <a:solidFill>
                  <a:srgbClr val="14267A"/>
                </a:solidFill>
                <a:latin typeface="Calibri" panose="020F0502020204030204" pitchFamily="34" charset="0"/>
              </a:rPr>
              <a:t>„Testen minimiert Fehler.“ </a:t>
            </a:r>
            <a:endParaRPr lang="de-DE" sz="1600" dirty="0" smtClean="0">
              <a:solidFill>
                <a:srgbClr val="14267A"/>
              </a:solidFill>
              <a:latin typeface="Calibri" panose="020F0502020204030204" pitchFamily="34" charset="0"/>
            </a:endParaRPr>
          </a:p>
          <a:p>
            <a:endParaRPr lang="de-DE" sz="1600" dirty="0">
              <a:solidFill>
                <a:srgbClr val="14267A"/>
              </a:solidFill>
              <a:latin typeface="Calibri" panose="020F0502020204030204" pitchFamily="34" charset="0"/>
            </a:endParaRPr>
          </a:p>
          <a:p>
            <a:r>
              <a:rPr lang="de-DE" sz="1600" dirty="0" smtClean="0">
                <a:solidFill>
                  <a:srgbClr val="14267A"/>
                </a:solidFill>
                <a:latin typeface="Calibri" panose="020F0502020204030204" pitchFamily="34" charset="0"/>
              </a:rPr>
              <a:t>Frühzeitiges </a:t>
            </a:r>
            <a:r>
              <a:rPr lang="de-DE" sz="1600" dirty="0">
                <a:solidFill>
                  <a:srgbClr val="14267A"/>
                </a:solidFill>
                <a:latin typeface="Calibri" panose="020F0502020204030204" pitchFamily="34" charset="0"/>
              </a:rPr>
              <a:t>Testen spart  </a:t>
            </a:r>
            <a:br>
              <a:rPr lang="de-DE" sz="1600" dirty="0">
                <a:solidFill>
                  <a:srgbClr val="14267A"/>
                </a:solidFill>
                <a:latin typeface="Calibri" panose="020F0502020204030204" pitchFamily="34" charset="0"/>
              </a:rPr>
            </a:br>
            <a:r>
              <a:rPr lang="de-DE" sz="1600" dirty="0" smtClean="0">
                <a:solidFill>
                  <a:srgbClr val="14267A"/>
                </a:solidFill>
                <a:latin typeface="Calibri" panose="020F0502020204030204" pitchFamily="34" charset="0"/>
              </a:rPr>
              <a:t>exponentiell </a:t>
            </a:r>
            <a:r>
              <a:rPr lang="de-DE" sz="1600" dirty="0">
                <a:solidFill>
                  <a:srgbClr val="14267A"/>
                </a:solidFill>
                <a:latin typeface="Calibri" panose="020F0502020204030204" pitchFamily="34" charset="0"/>
              </a:rPr>
              <a:t>ansteigende  </a:t>
            </a:r>
            <a:br>
              <a:rPr lang="de-DE" sz="1600" dirty="0">
                <a:solidFill>
                  <a:srgbClr val="14267A"/>
                </a:solidFill>
                <a:latin typeface="Calibri" panose="020F0502020204030204" pitchFamily="34" charset="0"/>
              </a:rPr>
            </a:br>
            <a:r>
              <a:rPr lang="de-DE" sz="1600" dirty="0" smtClean="0">
                <a:solidFill>
                  <a:srgbClr val="14267A"/>
                </a:solidFill>
                <a:latin typeface="Calibri" panose="020F0502020204030204" pitchFamily="34" charset="0"/>
              </a:rPr>
              <a:t>Fehlerfolgekosten</a:t>
            </a:r>
            <a:r>
              <a:rPr lang="de-DE" sz="1600" dirty="0">
                <a:solidFill>
                  <a:srgbClr val="14267A"/>
                </a:solidFill>
                <a:latin typeface="Calibri" panose="020F0502020204030204" pitchFamily="34" charset="0"/>
              </a:rPr>
              <a:t>. </a:t>
            </a:r>
            <a:endParaRPr lang="de-DE" sz="1600" dirty="0" smtClean="0">
              <a:solidFill>
                <a:srgbClr val="14267A"/>
              </a:solidFill>
              <a:latin typeface="Calibri" panose="020F0502020204030204" pitchFamily="34" charset="0"/>
            </a:endParaRPr>
          </a:p>
          <a:p>
            <a:r>
              <a:rPr lang="de-DE" sz="1600" dirty="0" smtClean="0">
                <a:solidFill>
                  <a:srgbClr val="14267A"/>
                </a:solidFill>
                <a:latin typeface="Calibri" panose="020F0502020204030204" pitchFamily="34" charset="0"/>
              </a:rPr>
              <a:t>Testen </a:t>
            </a:r>
            <a:r>
              <a:rPr lang="de-DE" sz="1600" dirty="0">
                <a:solidFill>
                  <a:srgbClr val="14267A"/>
                </a:solidFill>
                <a:latin typeface="Calibri" panose="020F0502020204030204" pitchFamily="34" charset="0"/>
              </a:rPr>
              <a:t>erhöht Kundenzufriedenheit. </a:t>
            </a:r>
            <a:endParaRPr lang="de-DE" sz="1600" dirty="0" smtClean="0">
              <a:solidFill>
                <a:srgbClr val="14267A"/>
              </a:solidFill>
              <a:latin typeface="Calibri" panose="020F0502020204030204" pitchFamily="34" charset="0"/>
            </a:endParaRPr>
          </a:p>
          <a:p>
            <a:r>
              <a:rPr lang="de-DE" sz="1600" dirty="0" smtClean="0">
                <a:solidFill>
                  <a:srgbClr val="14267A"/>
                </a:solidFill>
                <a:latin typeface="Calibri" panose="020F0502020204030204" pitchFamily="34" charset="0"/>
              </a:rPr>
              <a:t>Testen </a:t>
            </a:r>
            <a:r>
              <a:rPr lang="de-DE" sz="1600" dirty="0">
                <a:solidFill>
                  <a:srgbClr val="14267A"/>
                </a:solidFill>
                <a:latin typeface="Calibri" panose="020F0502020204030204" pitchFamily="34" charset="0"/>
              </a:rPr>
              <a:t>bedeutet größeren Erfolg. </a:t>
            </a:r>
          </a:p>
          <a:p>
            <a:pPr>
              <a:buFont typeface="Arial" panose="020B0604020202020204" pitchFamily="34" charset="0"/>
              <a:buChar char="•"/>
            </a:pPr>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1265348"/>
            <a:ext cx="4197182" cy="4248472"/>
          </a:xfrm>
          <a:prstGeom prst="rect">
            <a:avLst/>
          </a:prstGeom>
        </p:spPr>
      </p:pic>
    </p:spTree>
    <p:extLst>
      <p:ext uri="{BB962C8B-B14F-4D97-AF65-F5344CB8AC3E}">
        <p14:creationId xmlns:p14="http://schemas.microsoft.com/office/powerpoint/2010/main" val="2389181423"/>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268288" y="274638"/>
            <a:ext cx="7831137" cy="363537"/>
          </a:xfrm>
        </p:spPr>
        <p:txBody>
          <a:bodyPr/>
          <a:lstStyle/>
          <a:p>
            <a:pPr algn="l" eaLnBrk="1" hangingPunct="1">
              <a:tabLst>
                <a:tab pos="723900" algn="l"/>
                <a:tab pos="1447800" algn="l"/>
                <a:tab pos="2171700" algn="l"/>
                <a:tab pos="2895600" algn="l"/>
                <a:tab pos="3619500" algn="l"/>
                <a:tab pos="4343400" algn="l"/>
                <a:tab pos="5067300" algn="l"/>
                <a:tab pos="5791200" algn="l"/>
                <a:tab pos="6515100" algn="l"/>
                <a:tab pos="7239000" algn="l"/>
              </a:tabLst>
            </a:pPr>
            <a:r>
              <a:rPr lang="de-DE" altLang="de-DE" dirty="0" smtClean="0">
                <a:solidFill>
                  <a:srgbClr val="14267A"/>
                </a:solidFill>
              </a:rPr>
              <a:t>Aber bitte nicht Testen von Hand: Test Automation</a:t>
            </a:r>
          </a:p>
        </p:txBody>
      </p:sp>
      <p:sp>
        <p:nvSpPr>
          <p:cNvPr id="8195" name="Rectangle 2"/>
          <p:cNvSpPr>
            <a:spLocks noChangeArrowheads="1"/>
          </p:cNvSpPr>
          <p:nvPr/>
        </p:nvSpPr>
        <p:spPr bwMode="auto">
          <a:xfrm>
            <a:off x="539750" y="900113"/>
            <a:ext cx="8423275" cy="246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2000"/>
              </a:lnSpc>
            </a:pPr>
            <a:r>
              <a:rPr lang="de-DE" altLang="de-DE" sz="1600" b="1" dirty="0">
                <a:solidFill>
                  <a:srgbClr val="14267A"/>
                </a:solidFill>
                <a:latin typeface="Verdana" panose="020B0604030504040204" pitchFamily="34" charset="0"/>
              </a:rPr>
              <a:t>Testautomatisierung ist die Verwendung von Software:</a:t>
            </a:r>
          </a:p>
          <a:p>
            <a:pPr eaLnBrk="1" hangingPunct="1">
              <a:lnSpc>
                <a:spcPct val="102000"/>
              </a:lnSpc>
            </a:pPr>
            <a:r>
              <a:rPr lang="de-DE" altLang="de-DE" sz="1600" dirty="0">
                <a:solidFill>
                  <a:srgbClr val="14267A"/>
                </a:solidFill>
                <a:latin typeface="Verdana" panose="020B0604030504040204" pitchFamily="34" charset="0"/>
              </a:rPr>
              <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 um die Test-</a:t>
            </a:r>
            <a:r>
              <a:rPr lang="de-DE" altLang="de-DE" sz="1600" dirty="0" err="1">
                <a:solidFill>
                  <a:srgbClr val="14267A"/>
                </a:solidFill>
                <a:latin typeface="Verdana" panose="020B0604030504040204" pitchFamily="34" charset="0"/>
              </a:rPr>
              <a:t>Precondions</a:t>
            </a:r>
            <a:r>
              <a:rPr lang="de-DE" altLang="de-DE" sz="1600" dirty="0">
                <a:solidFill>
                  <a:srgbClr val="14267A"/>
                </a:solidFill>
                <a:latin typeface="Verdana" panose="020B0604030504040204" pitchFamily="34" charset="0"/>
              </a:rPr>
              <a:t> festlegen</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 um die Ausführung der Tests zu steuern</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 um tatsächliche Ergebnisse mit vorhergesagten Ergebnisse zu vergleichen</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 um letztendlich den Ausführungsstatus zu melden</a:t>
            </a:r>
          </a:p>
          <a:p>
            <a:pPr eaLnBrk="1" hangingPunct="1">
              <a:lnSpc>
                <a:spcPct val="102000"/>
              </a:lnSpc>
            </a:pPr>
            <a:endParaRPr lang="de-DE" altLang="de-DE" sz="1600" dirty="0">
              <a:solidFill>
                <a:srgbClr val="14267A"/>
              </a:solidFill>
              <a:latin typeface="Verdana" panose="020B0604030504040204" pitchFamily="34" charset="0"/>
            </a:endParaRPr>
          </a:p>
          <a:p>
            <a:pPr eaLnBrk="1" hangingPunct="1">
              <a:lnSpc>
                <a:spcPct val="102000"/>
              </a:lnSpc>
            </a:pPr>
            <a:r>
              <a:rPr lang="de-DE" altLang="de-DE" sz="1600" dirty="0">
                <a:solidFill>
                  <a:srgbClr val="14267A"/>
                </a:solidFill>
                <a:latin typeface="Verdana" panose="020B0604030504040204" pitchFamily="34" charset="0"/>
              </a:rPr>
              <a:t>Üblicherweise umfasst Testautomatisierung die Automatisierung von bereits vorhandenen manuellen Prozessen, die ein formalisiertes Testverfahren verwenden.</a:t>
            </a:r>
          </a:p>
        </p:txBody>
      </p:sp>
      <p:sp>
        <p:nvSpPr>
          <p:cNvPr id="8196" name="Rectangle 3"/>
          <p:cNvSpPr>
            <a:spLocks noChangeArrowheads="1"/>
          </p:cNvSpPr>
          <p:nvPr/>
        </p:nvSpPr>
        <p:spPr bwMode="auto">
          <a:xfrm>
            <a:off x="539750" y="3779838"/>
            <a:ext cx="7559675" cy="192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eaLnBrk="1" hangingPunct="1">
              <a:lnSpc>
                <a:spcPct val="102000"/>
              </a:lnSpc>
            </a:pPr>
            <a:r>
              <a:rPr lang="de-DE" altLang="de-DE" b="1" dirty="0">
                <a:solidFill>
                  <a:srgbClr val="14267A"/>
                </a:solidFill>
                <a:latin typeface="Verdana" panose="020B0604030504040204" pitchFamily="34" charset="0"/>
              </a:rPr>
              <a:t>Warum und wann sollte man automatisieren?</a:t>
            </a:r>
            <a:r>
              <a:rPr lang="de-DE" altLang="de-DE" dirty="0">
                <a:solidFill>
                  <a:srgbClr val="14267A"/>
                </a:solidFill>
                <a:latin typeface="Verdana" panose="020B0604030504040204" pitchFamily="34" charset="0"/>
              </a:rPr>
              <a:t/>
            </a:r>
            <a:br>
              <a:rPr lang="de-DE" altLang="de-DE" dirty="0">
                <a:solidFill>
                  <a:srgbClr val="14267A"/>
                </a:solidFill>
                <a:latin typeface="Verdana" panose="020B0604030504040204" pitchFamily="34" charset="0"/>
              </a:rPr>
            </a:br>
            <a:endParaRPr lang="de-DE" altLang="de-DE" dirty="0">
              <a:solidFill>
                <a:srgbClr val="14267A"/>
              </a:solidFill>
              <a:latin typeface="Verdana" panose="020B0604030504040204" pitchFamily="34" charset="0"/>
            </a:endParaRPr>
          </a:p>
          <a:p>
            <a:pPr eaLnBrk="1" hangingPunct="1">
              <a:lnSpc>
                <a:spcPct val="102000"/>
              </a:lnSpc>
            </a:pPr>
            <a:r>
              <a:rPr lang="de-DE" altLang="de-DE" sz="1600" dirty="0">
                <a:solidFill>
                  <a:srgbClr val="14267A"/>
                </a:solidFill>
                <a:latin typeface="Verdana" panose="020B0604030504040204" pitchFamily="34" charset="0"/>
              </a:rPr>
              <a:t>- Bei häufige Regressionstests</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Wiederholte Testfallausführung erforderlich </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User </a:t>
            </a:r>
            <a:r>
              <a:rPr lang="de-DE" altLang="de-DE" sz="1600" dirty="0" err="1">
                <a:solidFill>
                  <a:srgbClr val="14267A"/>
                </a:solidFill>
                <a:latin typeface="Verdana" panose="020B0604030504040204" pitchFamily="34" charset="0"/>
              </a:rPr>
              <a:t>Acceptance</a:t>
            </a:r>
            <a:r>
              <a:rPr lang="de-DE" altLang="de-DE" sz="1600" dirty="0">
                <a:solidFill>
                  <a:srgbClr val="14267A"/>
                </a:solidFill>
                <a:latin typeface="Verdana" panose="020B0604030504040204" pitchFamily="34" charset="0"/>
              </a:rPr>
              <a:t> Tests</a:t>
            </a:r>
          </a:p>
          <a:p>
            <a:pPr eaLnBrk="1" hangingPunct="1">
              <a:lnSpc>
                <a:spcPct val="102000"/>
              </a:lnSpc>
            </a:pPr>
            <a:r>
              <a:rPr lang="de-DE" altLang="de-DE" sz="1600" dirty="0">
                <a:solidFill>
                  <a:srgbClr val="14267A"/>
                </a:solidFill>
                <a:latin typeface="Verdana" panose="020B0604030504040204" pitchFamily="34" charset="0"/>
              </a:rPr>
              <a:t>- Smoke Test</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Schnellerer Feedback zu den Entwicklern</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Reduzieren der menschlichen Aufgaben</a:t>
            </a:r>
            <a:br>
              <a:rPr lang="de-DE" altLang="de-DE" sz="1600" dirty="0">
                <a:solidFill>
                  <a:srgbClr val="14267A"/>
                </a:solidFill>
                <a:latin typeface="Verdana" panose="020B0604030504040204" pitchFamily="34" charset="0"/>
              </a:rPr>
            </a:br>
            <a:r>
              <a:rPr lang="de-DE" altLang="de-DE" sz="1600" dirty="0">
                <a:solidFill>
                  <a:srgbClr val="14267A"/>
                </a:solidFill>
                <a:latin typeface="Verdana" panose="020B0604030504040204" pitchFamily="34" charset="0"/>
              </a:rPr>
              <a:t>- Test der gleichen Anwendung auf mehrere Umgebungen</a:t>
            </a:r>
          </a:p>
        </p:txBody>
      </p:sp>
    </p:spTree>
    <p:extLst>
      <p:ext uri="{BB962C8B-B14F-4D97-AF65-F5344CB8AC3E}">
        <p14:creationId xmlns:p14="http://schemas.microsoft.com/office/powerpoint/2010/main" val="13249192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268288" y="274638"/>
            <a:ext cx="7831137" cy="363537"/>
          </a:xfrm>
        </p:spPr>
        <p:txBody>
          <a:bodyPr/>
          <a:lstStyle/>
          <a:p>
            <a:pPr algn="l" eaLnBrk="1" hangingPunct="1">
              <a:tabLst>
                <a:tab pos="723900" algn="l"/>
                <a:tab pos="1447800" algn="l"/>
                <a:tab pos="2171700" algn="l"/>
                <a:tab pos="2895600" algn="l"/>
                <a:tab pos="3619500" algn="l"/>
                <a:tab pos="4343400" algn="l"/>
                <a:tab pos="5067300" algn="l"/>
                <a:tab pos="5791200" algn="l"/>
                <a:tab pos="6515100" algn="l"/>
                <a:tab pos="7239000" algn="l"/>
              </a:tabLst>
            </a:pPr>
            <a:r>
              <a:rPr lang="de-DE" altLang="de-DE" dirty="0" err="1" smtClean="0">
                <a:solidFill>
                  <a:srgbClr val="14267A"/>
                </a:solidFill>
              </a:rPr>
              <a:t>Selenium</a:t>
            </a:r>
            <a:r>
              <a:rPr lang="de-DE" altLang="de-DE" dirty="0" smtClean="0">
                <a:solidFill>
                  <a:srgbClr val="14267A"/>
                </a:solidFill>
              </a:rPr>
              <a:t> IDE: Kurze Einführung</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858838"/>
            <a:ext cx="5875338" cy="566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Oval 3"/>
          <p:cNvSpPr>
            <a:spLocks noChangeArrowheads="1"/>
          </p:cNvSpPr>
          <p:nvPr/>
        </p:nvSpPr>
        <p:spPr bwMode="auto">
          <a:xfrm>
            <a:off x="7019925" y="3624263"/>
            <a:ext cx="1738313" cy="762000"/>
          </a:xfrm>
          <a:prstGeom prst="ellipse">
            <a:avLst/>
          </a:prstGeom>
          <a:solidFill>
            <a:srgbClr val="4F81BD"/>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9pPr>
          </a:lstStyle>
          <a:p>
            <a:pPr algn="ctr" eaLnBrk="1" hangingPunct="1"/>
            <a:r>
              <a:rPr lang="de-DE" altLang="de-DE">
                <a:solidFill>
                  <a:srgbClr val="000000"/>
                </a:solidFill>
              </a:rPr>
              <a:t>Accessor </a:t>
            </a:r>
          </a:p>
          <a:p>
            <a:pPr algn="ctr" eaLnBrk="1" hangingPunct="1"/>
            <a:r>
              <a:rPr lang="de-DE" altLang="de-DE">
                <a:solidFill>
                  <a:srgbClr val="000000"/>
                </a:solidFill>
              </a:rPr>
              <a:t>Area</a:t>
            </a:r>
          </a:p>
        </p:txBody>
      </p:sp>
      <p:sp>
        <p:nvSpPr>
          <p:cNvPr id="13317" name="Line 4"/>
          <p:cNvSpPr>
            <a:spLocks noChangeShapeType="1"/>
          </p:cNvSpPr>
          <p:nvPr/>
        </p:nvSpPr>
        <p:spPr bwMode="auto">
          <a:xfrm flipH="1" flipV="1">
            <a:off x="6350000" y="3849688"/>
            <a:ext cx="1244600" cy="84137"/>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3318" name="Line 5"/>
          <p:cNvSpPr>
            <a:spLocks noChangeShapeType="1"/>
          </p:cNvSpPr>
          <p:nvPr/>
        </p:nvSpPr>
        <p:spPr bwMode="auto">
          <a:xfrm flipV="1">
            <a:off x="6513513" y="1544638"/>
            <a:ext cx="1079500" cy="74612"/>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3319" name="Oval 6"/>
          <p:cNvSpPr>
            <a:spLocks noChangeArrowheads="1"/>
          </p:cNvSpPr>
          <p:nvPr/>
        </p:nvSpPr>
        <p:spPr bwMode="auto">
          <a:xfrm>
            <a:off x="7019925" y="1004888"/>
            <a:ext cx="1897063" cy="1155700"/>
          </a:xfrm>
          <a:prstGeom prst="ellipse">
            <a:avLst/>
          </a:prstGeom>
          <a:solidFill>
            <a:srgbClr val="4F81BD"/>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Lst>
              <a:defRPr>
                <a:solidFill>
                  <a:schemeClr val="tx1"/>
                </a:solidFill>
                <a:latin typeface="Arial" panose="020B0604020202020204" pitchFamily="34" charset="0"/>
                <a:cs typeface="Arial Unicode MS" panose="020B0604020202020204" pitchFamily="34" charset="-128"/>
              </a:defRPr>
            </a:lvl9pPr>
          </a:lstStyle>
          <a:p>
            <a:pPr algn="ctr" eaLnBrk="1" hangingPunct="1"/>
            <a:r>
              <a:rPr lang="de-DE" altLang="de-DE">
                <a:solidFill>
                  <a:srgbClr val="000000"/>
                </a:solidFill>
              </a:rPr>
              <a:t>Start and Stop </a:t>
            </a:r>
          </a:p>
          <a:p>
            <a:pPr algn="ctr" eaLnBrk="1" hangingPunct="1"/>
            <a:r>
              <a:rPr lang="de-DE" altLang="de-DE">
                <a:solidFill>
                  <a:srgbClr val="000000"/>
                </a:solidFill>
              </a:rPr>
              <a:t>Recording</a:t>
            </a:r>
          </a:p>
        </p:txBody>
      </p:sp>
      <p:sp>
        <p:nvSpPr>
          <p:cNvPr id="13320" name="Line 7"/>
          <p:cNvSpPr>
            <a:spLocks noChangeShapeType="1"/>
          </p:cNvSpPr>
          <p:nvPr/>
        </p:nvSpPr>
        <p:spPr bwMode="auto">
          <a:xfrm>
            <a:off x="6513513" y="4797425"/>
            <a:ext cx="942975" cy="93663"/>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de-DE"/>
          </a:p>
        </p:txBody>
      </p:sp>
      <p:sp>
        <p:nvSpPr>
          <p:cNvPr id="13321" name="Oval 8"/>
          <p:cNvSpPr>
            <a:spLocks noChangeArrowheads="1"/>
          </p:cNvSpPr>
          <p:nvPr/>
        </p:nvSpPr>
        <p:spPr bwMode="auto">
          <a:xfrm>
            <a:off x="7308850" y="4610100"/>
            <a:ext cx="1350963" cy="655638"/>
          </a:xfrm>
          <a:prstGeom prst="ellipse">
            <a:avLst/>
          </a:prstGeom>
          <a:solidFill>
            <a:srgbClr val="4F81BD"/>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876" rIns="90000" bIns="45000"/>
          <a:lstStyle>
            <a:lvl1pPr>
              <a:lnSpc>
                <a:spcPct val="93000"/>
              </a:lnSpc>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Lst>
              <a:defRPr>
                <a:solidFill>
                  <a:schemeClr val="tx1"/>
                </a:solidFill>
                <a:latin typeface="Arial" panose="020B0604020202020204" pitchFamily="34" charset="0"/>
                <a:cs typeface="Arial Unicode MS" panose="020B0604020202020204" pitchFamily="34" charset="-128"/>
              </a:defRPr>
            </a:lvl9pPr>
          </a:lstStyle>
          <a:p>
            <a:pPr algn="ctr" eaLnBrk="1" hangingPunct="1"/>
            <a:r>
              <a:rPr lang="de-DE" altLang="de-DE">
                <a:solidFill>
                  <a:srgbClr val="000000"/>
                </a:solidFill>
              </a:rPr>
              <a:t>Clear Log</a:t>
            </a:r>
          </a:p>
        </p:txBody>
      </p:sp>
    </p:spTree>
    <p:extLst>
      <p:ext uri="{BB962C8B-B14F-4D97-AF65-F5344CB8AC3E}">
        <p14:creationId xmlns:p14="http://schemas.microsoft.com/office/powerpoint/2010/main" val="2637332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268288" y="274638"/>
            <a:ext cx="7831137" cy="363537"/>
          </a:xfrm>
        </p:spPr>
        <p:txBody>
          <a:bodyPr/>
          <a:lstStyle/>
          <a:p>
            <a:pPr algn="l" eaLnBrk="1" hangingPunct="1"/>
            <a:r>
              <a:rPr lang="de-DE" altLang="de-DE" dirty="0" err="1" smtClean="0">
                <a:solidFill>
                  <a:srgbClr val="14267A"/>
                </a:solidFill>
              </a:rPr>
              <a:t>Selenium</a:t>
            </a:r>
            <a:r>
              <a:rPr lang="de-DE" altLang="de-DE" dirty="0">
                <a:solidFill>
                  <a:srgbClr val="14267A"/>
                </a:solidFill>
              </a:rPr>
              <a:t> </a:t>
            </a:r>
            <a:r>
              <a:rPr lang="de-DE" altLang="de-DE" dirty="0" smtClean="0">
                <a:solidFill>
                  <a:srgbClr val="14267A"/>
                </a:solidFill>
              </a:rPr>
              <a:t>IDE im Einsatz</a:t>
            </a:r>
          </a:p>
        </p:txBody>
      </p:sp>
      <p:pic>
        <p:nvPicPr>
          <p:cNvPr id="174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89107" y="723772"/>
            <a:ext cx="6075324" cy="6294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90289977"/>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el 1"/>
          <p:cNvSpPr>
            <a:spLocks noGrp="1"/>
          </p:cNvSpPr>
          <p:nvPr>
            <p:ph type="title"/>
          </p:nvPr>
        </p:nvSpPr>
        <p:spPr/>
        <p:txBody>
          <a:bodyPr/>
          <a:lstStyle/>
          <a:p>
            <a:pPr algn="l" eaLnBrk="1" hangingPunct="1"/>
            <a:r>
              <a:rPr lang="de-DE" altLang="de-DE" dirty="0" err="1" smtClean="0">
                <a:solidFill>
                  <a:srgbClr val="14267A"/>
                </a:solidFill>
              </a:rPr>
              <a:t>Selenese</a:t>
            </a:r>
            <a:r>
              <a:rPr lang="de-DE" altLang="de-DE" dirty="0" smtClean="0">
                <a:solidFill>
                  <a:srgbClr val="14267A"/>
                </a:solidFill>
              </a:rPr>
              <a:t> HTML-View</a:t>
            </a:r>
          </a:p>
        </p:txBody>
      </p:sp>
      <p:pic>
        <p:nvPicPr>
          <p:cNvPr id="19460"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11560" y="836712"/>
            <a:ext cx="7752500" cy="532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307579"/>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260648"/>
            <a:ext cx="8229600" cy="346075"/>
          </a:xfrm>
        </p:spPr>
        <p:txBody>
          <a:bodyPr/>
          <a:lstStyle/>
          <a:p>
            <a:r>
              <a:rPr lang="de-DE" dirty="0" err="1" smtClean="0">
                <a:solidFill>
                  <a:srgbClr val="14267A"/>
                </a:solidFill>
              </a:rPr>
              <a:t>Selenese</a:t>
            </a:r>
            <a:r>
              <a:rPr lang="de-DE" dirty="0" smtClean="0">
                <a:solidFill>
                  <a:srgbClr val="14267A"/>
                </a:solidFill>
              </a:rPr>
              <a:t>: </a:t>
            </a:r>
            <a:r>
              <a:rPr lang="de-DE" dirty="0">
                <a:solidFill>
                  <a:srgbClr val="14267A"/>
                </a:solidFill>
              </a:rPr>
              <a:t>k</a:t>
            </a:r>
            <a:r>
              <a:rPr lang="de-DE" dirty="0" smtClean="0">
                <a:solidFill>
                  <a:srgbClr val="14267A"/>
                </a:solidFill>
              </a:rPr>
              <a:t>urz erklärt</a:t>
            </a:r>
            <a:endParaRPr lang="de-DE" dirty="0">
              <a:solidFill>
                <a:srgbClr val="14267A"/>
              </a:solidFill>
            </a:endParaRPr>
          </a:p>
        </p:txBody>
      </p:sp>
      <p:sp>
        <p:nvSpPr>
          <p:cNvPr id="4" name="Datumsplatzhalter 3"/>
          <p:cNvSpPr>
            <a:spLocks noGrp="1"/>
          </p:cNvSpPr>
          <p:nvPr>
            <p:ph type="dt" sz="half" idx="10"/>
          </p:nvPr>
        </p:nvSpPr>
        <p:spPr/>
        <p:txBody>
          <a:bodyPr/>
          <a:lstStyle/>
          <a:p>
            <a:pPr>
              <a:defRPr/>
            </a:pPr>
            <a:r>
              <a:rPr lang="de-DE" smtClean="0"/>
              <a:t>JJJJ-MM-TT_DATEINAME.ppt</a:t>
            </a:r>
            <a:endParaRPr lang="de-DE"/>
          </a:p>
        </p:txBody>
      </p:sp>
      <p:sp>
        <p:nvSpPr>
          <p:cNvPr id="5" name="Rechteck 4"/>
          <p:cNvSpPr/>
          <p:nvPr/>
        </p:nvSpPr>
        <p:spPr>
          <a:xfrm>
            <a:off x="395536" y="836712"/>
            <a:ext cx="7776864" cy="5447645"/>
          </a:xfrm>
          <a:prstGeom prst="rect">
            <a:avLst/>
          </a:prstGeom>
        </p:spPr>
        <p:txBody>
          <a:bodyPr wrap="square">
            <a:spAutoFit/>
          </a:bodyPr>
          <a:lstStyle/>
          <a:p>
            <a:pPr>
              <a:buFont typeface="+mj-lt"/>
              <a:buAutoNum type="arabicPeriod"/>
            </a:pPr>
            <a:r>
              <a:rPr lang="en-US" sz="1200" b="1" dirty="0" smtClean="0">
                <a:solidFill>
                  <a:srgbClr val="14267A"/>
                </a:solidFill>
                <a:latin typeface="Calibri" panose="020F0502020204030204" pitchFamily="34" charset="0"/>
              </a:rPr>
              <a:t>Actions: </a:t>
            </a:r>
            <a:r>
              <a:rPr lang="en-US" sz="1200" dirty="0" smtClean="0">
                <a:solidFill>
                  <a:srgbClr val="14267A"/>
                </a:solidFill>
                <a:latin typeface="Calibri" panose="020F0502020204030204" pitchFamily="34" charset="0"/>
              </a:rPr>
              <a:t>Commands </a:t>
            </a:r>
            <a:r>
              <a:rPr lang="en-US" sz="1200" dirty="0">
                <a:solidFill>
                  <a:srgbClr val="14267A"/>
                </a:solidFill>
                <a:latin typeface="Calibri" panose="020F0502020204030204" pitchFamily="34" charset="0"/>
              </a:rPr>
              <a:t>which change the state of the application are classified as actions, like click on some link, select some options on the page, select a value from drop down etc. When action is performed on page the test will fail if the action is not successful. Most common action </a:t>
            </a:r>
            <a:r>
              <a:rPr lang="en-US" sz="1200" dirty="0" smtClean="0">
                <a:solidFill>
                  <a:srgbClr val="14267A"/>
                </a:solidFill>
                <a:latin typeface="Calibri" panose="020F0502020204030204" pitchFamily="34" charset="0"/>
              </a:rPr>
              <a:t>commands </a:t>
            </a:r>
            <a:r>
              <a:rPr lang="en-US" sz="1200" dirty="0">
                <a:solidFill>
                  <a:srgbClr val="14267A"/>
                </a:solidFill>
                <a:latin typeface="Calibri" panose="020F0502020204030204" pitchFamily="34" charset="0"/>
              </a:rPr>
              <a:t>of selenium are: </a:t>
            </a:r>
            <a:endParaRPr lang="en-US" sz="1200" dirty="0" smtClean="0">
              <a:solidFill>
                <a:srgbClr val="14267A"/>
              </a:solidFill>
              <a:latin typeface="Calibri" panose="020F0502020204030204" pitchFamily="34" charset="0"/>
            </a:endParaRPr>
          </a:p>
          <a:p>
            <a:pPr marL="228600" indent="-228600">
              <a:buAutoNum type="alphaLcPeriod"/>
            </a:pPr>
            <a:r>
              <a:rPr lang="en-US" sz="1200" dirty="0">
                <a:solidFill>
                  <a:srgbClr val="14267A"/>
                </a:solidFill>
                <a:latin typeface="Calibri" panose="020F0502020204030204" pitchFamily="34" charset="0"/>
              </a:rPr>
              <a:t>Open</a:t>
            </a:r>
          </a:p>
          <a:p>
            <a:pPr marL="228600" indent="-228600">
              <a:buAutoNum type="alphaLcPeriod"/>
            </a:pPr>
            <a:r>
              <a:rPr lang="en-US" sz="1200" dirty="0" err="1" smtClean="0">
                <a:solidFill>
                  <a:srgbClr val="14267A"/>
                </a:solidFill>
                <a:latin typeface="Calibri" panose="020F0502020204030204" pitchFamily="34" charset="0"/>
              </a:rPr>
              <a:t>ClickAndWait</a:t>
            </a:r>
            <a:endParaRPr lang="en-US" sz="1200" dirty="0">
              <a:solidFill>
                <a:srgbClr val="14267A"/>
              </a:solidFill>
              <a:latin typeface="Calibri" panose="020F0502020204030204" pitchFamily="34" charset="0"/>
            </a:endParaRPr>
          </a:p>
          <a:p>
            <a:pPr marL="228600" indent="-228600">
              <a:buAutoNum type="alphaLcPeriod"/>
            </a:pPr>
            <a:r>
              <a:rPr lang="en-US" sz="1200" dirty="0" smtClean="0">
                <a:solidFill>
                  <a:srgbClr val="14267A"/>
                </a:solidFill>
                <a:latin typeface="Calibri" panose="020F0502020204030204" pitchFamily="34" charset="0"/>
              </a:rPr>
              <a:t>Click</a:t>
            </a:r>
          </a:p>
          <a:p>
            <a:pPr marL="228600" indent="-228600">
              <a:buAutoNum type="alphaLcPeriod"/>
            </a:pPr>
            <a:r>
              <a:rPr lang="en-US" sz="1200" dirty="0" smtClean="0">
                <a:solidFill>
                  <a:srgbClr val="14267A"/>
                </a:solidFill>
                <a:latin typeface="Calibri" panose="020F0502020204030204" pitchFamily="34" charset="0"/>
              </a:rPr>
              <a:t>Type</a:t>
            </a:r>
          </a:p>
          <a:p>
            <a:pPr marL="228600" indent="-228600">
              <a:buAutoNum type="alphaLcPeriod"/>
            </a:pPr>
            <a:endParaRPr lang="en-US" sz="1200" dirty="0" smtClean="0">
              <a:solidFill>
                <a:srgbClr val="14267A"/>
              </a:solidFill>
              <a:latin typeface="Calibri" panose="020F0502020204030204" pitchFamily="34" charset="0"/>
            </a:endParaRPr>
          </a:p>
          <a:p>
            <a:pPr>
              <a:buFont typeface="+mj-lt"/>
              <a:buAutoNum type="arabicPeriod"/>
            </a:pPr>
            <a:endParaRPr lang="en-US" sz="1200" dirty="0">
              <a:solidFill>
                <a:srgbClr val="14267A"/>
              </a:solidFill>
              <a:latin typeface="Calibri" panose="020F0502020204030204" pitchFamily="34" charset="0"/>
            </a:endParaRPr>
          </a:p>
          <a:p>
            <a:pPr>
              <a:buFont typeface="+mj-lt"/>
              <a:buAutoNum type="arabicPeriod" startAt="2"/>
            </a:pPr>
            <a:r>
              <a:rPr lang="en-US" sz="1200" b="1" dirty="0" smtClean="0">
                <a:solidFill>
                  <a:srgbClr val="14267A"/>
                </a:solidFill>
                <a:latin typeface="Calibri" panose="020F0502020204030204" pitchFamily="34" charset="0"/>
              </a:rPr>
              <a:t>Accessors: </a:t>
            </a:r>
            <a:r>
              <a:rPr lang="en-US" sz="1200" dirty="0" smtClean="0">
                <a:solidFill>
                  <a:srgbClr val="14267A"/>
                </a:solidFill>
                <a:latin typeface="Calibri" panose="020F0502020204030204" pitchFamily="34" charset="0"/>
              </a:rPr>
              <a:t>These </a:t>
            </a:r>
            <a:r>
              <a:rPr lang="en-US" sz="1200" dirty="0">
                <a:solidFill>
                  <a:srgbClr val="14267A"/>
                </a:solidFill>
                <a:latin typeface="Calibri" panose="020F0502020204030204" pitchFamily="34" charset="0"/>
              </a:rPr>
              <a:t>commands check the state of the application and stores the application state in some variable. Some examples of accessors are as follows</a:t>
            </a:r>
            <a:r>
              <a:rPr lang="en-US" sz="1200" dirty="0" smtClean="0">
                <a:solidFill>
                  <a:srgbClr val="14267A"/>
                </a:solidFill>
                <a:latin typeface="Calibri" panose="020F0502020204030204" pitchFamily="34" charset="0"/>
              </a:rPr>
              <a:t>.</a:t>
            </a:r>
          </a:p>
          <a:p>
            <a:pPr marL="228600" indent="-228600">
              <a:buAutoNum type="alphaLcPeriod"/>
            </a:pPr>
            <a:r>
              <a:rPr lang="en-US" sz="1200" dirty="0" err="1" smtClean="0">
                <a:solidFill>
                  <a:srgbClr val="14267A"/>
                </a:solidFill>
                <a:latin typeface="Calibri" panose="020F0502020204030204" pitchFamily="34" charset="0"/>
              </a:rPr>
              <a:t>storeTitle</a:t>
            </a:r>
            <a:endParaRPr lang="en-US" sz="1200" dirty="0" smtClean="0">
              <a:solidFill>
                <a:srgbClr val="14267A"/>
              </a:solidFill>
              <a:latin typeface="Calibri" panose="020F0502020204030204" pitchFamily="34" charset="0"/>
            </a:endParaRPr>
          </a:p>
          <a:p>
            <a:pPr marL="228600" indent="-228600">
              <a:buAutoNum type="alphaLcPeriod"/>
            </a:pPr>
            <a:r>
              <a:rPr lang="en-US" sz="1200" dirty="0" err="1" smtClean="0">
                <a:solidFill>
                  <a:srgbClr val="14267A"/>
                </a:solidFill>
                <a:latin typeface="Calibri" panose="020F0502020204030204" pitchFamily="34" charset="0"/>
              </a:rPr>
              <a:t>storeText</a:t>
            </a:r>
            <a:endParaRPr lang="en-US" sz="1200" dirty="0" smtClean="0">
              <a:solidFill>
                <a:srgbClr val="14267A"/>
              </a:solidFill>
              <a:latin typeface="Calibri" panose="020F0502020204030204" pitchFamily="34" charset="0"/>
            </a:endParaRPr>
          </a:p>
          <a:p>
            <a:pPr marL="228600" indent="-228600">
              <a:buAutoNum type="alphaLcPeriod"/>
            </a:pPr>
            <a:endParaRPr lang="en-US" sz="1200" dirty="0">
              <a:solidFill>
                <a:srgbClr val="14267A"/>
              </a:solidFill>
              <a:latin typeface="Calibri" panose="020F0502020204030204" pitchFamily="34" charset="0"/>
            </a:endParaRPr>
          </a:p>
          <a:p>
            <a:r>
              <a:rPr lang="en-US" sz="1200" dirty="0" smtClean="0">
                <a:solidFill>
                  <a:srgbClr val="14267A"/>
                </a:solidFill>
                <a:latin typeface="Calibri" panose="020F0502020204030204" pitchFamily="34" charset="0"/>
              </a:rPr>
              <a:t>Accessors </a:t>
            </a:r>
            <a:r>
              <a:rPr lang="en-US" sz="1200" dirty="0">
                <a:solidFill>
                  <a:srgbClr val="14267A"/>
                </a:solidFill>
                <a:latin typeface="Calibri" panose="020F0502020204030204" pitchFamily="34" charset="0"/>
              </a:rPr>
              <a:t>are also used to evaluate whether the desired result is present on the page and store the result in the variable</a:t>
            </a:r>
            <a:r>
              <a:rPr lang="en-US" sz="1200" dirty="0" smtClean="0">
                <a:solidFill>
                  <a:srgbClr val="14267A"/>
                </a:solidFill>
                <a:latin typeface="Calibri" panose="020F0502020204030204" pitchFamily="34" charset="0"/>
              </a:rPr>
              <a:t>.</a:t>
            </a:r>
          </a:p>
          <a:p>
            <a:endParaRPr lang="en-US" sz="1200" dirty="0" smtClean="0">
              <a:solidFill>
                <a:srgbClr val="14267A"/>
              </a:solidFill>
              <a:latin typeface="Calibri" panose="020F0502020204030204" pitchFamily="34" charset="0"/>
            </a:endParaRPr>
          </a:p>
          <a:p>
            <a:r>
              <a:rPr lang="en-US" sz="1200" u="sng" dirty="0" smtClean="0">
                <a:solidFill>
                  <a:srgbClr val="14267A"/>
                </a:solidFill>
                <a:latin typeface="Calibri" panose="020F0502020204030204" pitchFamily="34" charset="0"/>
              </a:rPr>
              <a:t>Examples:</a:t>
            </a:r>
          </a:p>
          <a:p>
            <a:r>
              <a:rPr lang="en-US" sz="1200" dirty="0" smtClean="0">
                <a:solidFill>
                  <a:srgbClr val="14267A"/>
                </a:solidFill>
                <a:latin typeface="Calibri" panose="020F0502020204030204" pitchFamily="34" charset="0"/>
              </a:rPr>
              <a:t>a. </a:t>
            </a:r>
            <a:r>
              <a:rPr lang="en-US" sz="1200" dirty="0" err="1" smtClean="0">
                <a:solidFill>
                  <a:srgbClr val="14267A"/>
                </a:solidFill>
                <a:latin typeface="Calibri" panose="020F0502020204030204" pitchFamily="34" charset="0"/>
              </a:rPr>
              <a:t>storeTextPresent</a:t>
            </a:r>
            <a:r>
              <a:rPr lang="en-US" sz="1200" dirty="0">
                <a:solidFill>
                  <a:srgbClr val="14267A"/>
                </a:solidFill>
                <a:latin typeface="Calibri" panose="020F0502020204030204" pitchFamily="34" charset="0"/>
              </a:rPr>
              <a:t>: If text is found on the page then it stores the </a:t>
            </a:r>
            <a:r>
              <a:rPr lang="en-US" sz="1200" dirty="0" err="1">
                <a:solidFill>
                  <a:srgbClr val="14267A"/>
                </a:solidFill>
                <a:latin typeface="Calibri" panose="020F0502020204030204" pitchFamily="34" charset="0"/>
              </a:rPr>
              <a:t>boolean</a:t>
            </a:r>
            <a:r>
              <a:rPr lang="en-US" sz="1200" dirty="0">
                <a:solidFill>
                  <a:srgbClr val="14267A"/>
                </a:solidFill>
                <a:latin typeface="Calibri" panose="020F0502020204030204" pitchFamily="34" charset="0"/>
              </a:rPr>
              <a:t> value as true else store false.</a:t>
            </a:r>
            <a:br>
              <a:rPr lang="en-US" sz="1200" dirty="0">
                <a:solidFill>
                  <a:srgbClr val="14267A"/>
                </a:solidFill>
                <a:latin typeface="Calibri" panose="020F0502020204030204" pitchFamily="34" charset="0"/>
              </a:rPr>
            </a:br>
            <a:r>
              <a:rPr lang="en-US" sz="1200" dirty="0">
                <a:solidFill>
                  <a:srgbClr val="14267A"/>
                </a:solidFill>
                <a:latin typeface="Calibri" panose="020F0502020204030204" pitchFamily="34" charset="0"/>
              </a:rPr>
              <a:t>b. </a:t>
            </a:r>
            <a:r>
              <a:rPr lang="en-US" sz="1200" dirty="0" err="1">
                <a:solidFill>
                  <a:srgbClr val="14267A"/>
                </a:solidFill>
                <a:latin typeface="Calibri" panose="020F0502020204030204" pitchFamily="34" charset="0"/>
              </a:rPr>
              <a:t>storeElementPresent</a:t>
            </a:r>
            <a:r>
              <a:rPr lang="en-US" sz="1200" dirty="0">
                <a:solidFill>
                  <a:srgbClr val="14267A"/>
                </a:solidFill>
                <a:latin typeface="Calibri" panose="020F0502020204030204" pitchFamily="34" charset="0"/>
              </a:rPr>
              <a:t>: If UI element is present on the page then it stores </a:t>
            </a:r>
            <a:r>
              <a:rPr lang="en-US" sz="1200" dirty="0" err="1">
                <a:solidFill>
                  <a:srgbClr val="14267A"/>
                </a:solidFill>
                <a:latin typeface="Calibri" panose="020F0502020204030204" pitchFamily="34" charset="0"/>
              </a:rPr>
              <a:t>boolean</a:t>
            </a:r>
            <a:r>
              <a:rPr lang="en-US" sz="1200" dirty="0">
                <a:solidFill>
                  <a:srgbClr val="14267A"/>
                </a:solidFill>
                <a:latin typeface="Calibri" panose="020F0502020204030204" pitchFamily="34" charset="0"/>
              </a:rPr>
              <a:t> value as true else stores false</a:t>
            </a:r>
            <a:r>
              <a:rPr lang="en-US" sz="1200" dirty="0" smtClean="0">
                <a:solidFill>
                  <a:srgbClr val="14267A"/>
                </a:solidFill>
                <a:latin typeface="Calibri" panose="020F0502020204030204" pitchFamily="34" charset="0"/>
              </a:rPr>
              <a:t>.</a:t>
            </a:r>
          </a:p>
          <a:p>
            <a:endParaRPr lang="en-US" sz="1200" dirty="0">
              <a:solidFill>
                <a:srgbClr val="14267A"/>
              </a:solidFill>
              <a:latin typeface="Calibri" panose="020F0502020204030204" pitchFamily="34" charset="0"/>
            </a:endParaRPr>
          </a:p>
          <a:p>
            <a:r>
              <a:rPr lang="en-US" sz="1200" b="1" dirty="0" smtClean="0">
                <a:solidFill>
                  <a:srgbClr val="14267A"/>
                </a:solidFill>
                <a:latin typeface="Calibri" panose="020F0502020204030204" pitchFamily="34" charset="0"/>
              </a:rPr>
              <a:t>3.Assertions: </a:t>
            </a:r>
            <a:r>
              <a:rPr lang="en-US" sz="1200" dirty="0" smtClean="0">
                <a:solidFill>
                  <a:srgbClr val="14267A"/>
                </a:solidFill>
                <a:latin typeface="Calibri" panose="020F0502020204030204" pitchFamily="34" charset="0"/>
              </a:rPr>
              <a:t>Assertions </a:t>
            </a:r>
            <a:r>
              <a:rPr lang="en-US" sz="1200" dirty="0">
                <a:solidFill>
                  <a:srgbClr val="14267A"/>
                </a:solidFill>
                <a:latin typeface="Calibri" panose="020F0502020204030204" pitchFamily="34" charset="0"/>
              </a:rPr>
              <a:t>are used like the checkpoints or verification points in automation. Assertion verifies the state of the application conforms to the expected state</a:t>
            </a:r>
            <a:r>
              <a:rPr lang="en-US" sz="1200" dirty="0" smtClean="0">
                <a:solidFill>
                  <a:srgbClr val="14267A"/>
                </a:solidFill>
                <a:latin typeface="Calibri" panose="020F0502020204030204" pitchFamily="34" charset="0"/>
              </a:rPr>
              <a:t>.</a:t>
            </a:r>
          </a:p>
          <a:p>
            <a:r>
              <a:rPr lang="en-US" sz="1200" u="sng" dirty="0" smtClean="0">
                <a:solidFill>
                  <a:srgbClr val="14267A"/>
                </a:solidFill>
                <a:latin typeface="Calibri" panose="020F0502020204030204" pitchFamily="34" charset="0"/>
              </a:rPr>
              <a:t>Examples:</a:t>
            </a:r>
          </a:p>
          <a:p>
            <a:pPr marL="228600" indent="-228600">
              <a:buAutoNum type="alphaLcPeriod"/>
            </a:pPr>
            <a:endParaRPr lang="en-US" sz="1200" dirty="0" smtClean="0">
              <a:solidFill>
                <a:srgbClr val="14267A"/>
              </a:solidFill>
              <a:latin typeface="Calibri" panose="020F0502020204030204" pitchFamily="34" charset="0"/>
            </a:endParaRPr>
          </a:p>
          <a:p>
            <a:pPr marL="228600" indent="-228600">
              <a:buAutoNum type="alphaLcPeriod"/>
            </a:pPr>
            <a:r>
              <a:rPr lang="en-US" sz="1200" dirty="0" err="1" smtClean="0">
                <a:solidFill>
                  <a:srgbClr val="14267A"/>
                </a:solidFill>
                <a:latin typeface="Calibri" panose="020F0502020204030204" pitchFamily="34" charset="0"/>
              </a:rPr>
              <a:t>verifyElementPresent</a:t>
            </a:r>
            <a:endParaRPr lang="en-US" sz="1200" dirty="0" smtClean="0">
              <a:solidFill>
                <a:srgbClr val="14267A"/>
              </a:solidFill>
              <a:latin typeface="Calibri" panose="020F0502020204030204" pitchFamily="34" charset="0"/>
            </a:endParaRPr>
          </a:p>
          <a:p>
            <a:pPr marL="228600" indent="-228600">
              <a:buAutoNum type="alphaLcPeriod"/>
            </a:pPr>
            <a:r>
              <a:rPr lang="en-US" sz="1200" dirty="0" err="1" smtClean="0">
                <a:solidFill>
                  <a:srgbClr val="14267A"/>
                </a:solidFill>
                <a:latin typeface="Calibri" panose="020F0502020204030204" pitchFamily="34" charset="0"/>
              </a:rPr>
              <a:t>verifyText</a:t>
            </a:r>
            <a:endParaRPr lang="en-US" sz="1200" dirty="0">
              <a:solidFill>
                <a:srgbClr val="14267A"/>
              </a:solidFill>
              <a:latin typeface="Calibri" panose="020F0502020204030204" pitchFamily="34" charset="0"/>
            </a:endParaRPr>
          </a:p>
          <a:p>
            <a:pPr marL="228600" indent="-228600">
              <a:buAutoNum type="alphaLcPeriod"/>
            </a:pPr>
            <a:r>
              <a:rPr lang="en-US" sz="1200" dirty="0" err="1" smtClean="0">
                <a:solidFill>
                  <a:srgbClr val="14267A"/>
                </a:solidFill>
                <a:latin typeface="Calibri" panose="020F0502020204030204" pitchFamily="34" charset="0"/>
              </a:rPr>
              <a:t>verifyTitle</a:t>
            </a:r>
            <a:endParaRPr lang="en-US" sz="1200" dirty="0">
              <a:solidFill>
                <a:srgbClr val="14267A"/>
              </a:solidFill>
              <a:latin typeface="Calibri" panose="020F0502020204030204" pitchFamily="34" charset="0"/>
            </a:endParaRPr>
          </a:p>
          <a:p>
            <a:pPr marL="228600" indent="-228600">
              <a:buAutoNum type="alphaLcPeriod"/>
            </a:pPr>
            <a:r>
              <a:rPr lang="en-US" sz="1200" dirty="0" err="1" smtClean="0">
                <a:solidFill>
                  <a:srgbClr val="14267A"/>
                </a:solidFill>
                <a:latin typeface="Calibri" panose="020F0502020204030204" pitchFamily="34" charset="0"/>
              </a:rPr>
              <a:t>assertText</a:t>
            </a:r>
            <a:endParaRPr lang="en-US" sz="1200" dirty="0" smtClean="0">
              <a:solidFill>
                <a:srgbClr val="14267A"/>
              </a:solidFill>
              <a:latin typeface="Calibri" panose="020F0502020204030204" pitchFamily="34" charset="0"/>
            </a:endParaRPr>
          </a:p>
          <a:p>
            <a:pPr marL="228600" indent="-228600">
              <a:buAutoNum type="alphaLcPeriod"/>
            </a:pPr>
            <a:endParaRPr lang="en-US" sz="1200" dirty="0">
              <a:solidFill>
                <a:srgbClr val="14267A"/>
              </a:solidFill>
              <a:effectLst/>
            </a:endParaRPr>
          </a:p>
        </p:txBody>
      </p:sp>
    </p:spTree>
    <p:extLst>
      <p:ext uri="{BB962C8B-B14F-4D97-AF65-F5344CB8AC3E}">
        <p14:creationId xmlns:p14="http://schemas.microsoft.com/office/powerpoint/2010/main" val="179065774"/>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268288" y="274638"/>
            <a:ext cx="7831137" cy="363537"/>
          </a:xfrm>
        </p:spPr>
        <p:txBody>
          <a:bodyPr/>
          <a:lstStyle/>
          <a:p>
            <a:pPr algn="l" eaLnBrk="1" hangingPunct="1">
              <a:tabLst>
                <a:tab pos="723900" algn="l"/>
                <a:tab pos="1447800" algn="l"/>
                <a:tab pos="2171700" algn="l"/>
                <a:tab pos="2895600" algn="l"/>
                <a:tab pos="3619500" algn="l"/>
                <a:tab pos="4343400" algn="l"/>
                <a:tab pos="5067300" algn="l"/>
                <a:tab pos="5791200" algn="l"/>
                <a:tab pos="6515100" algn="l"/>
                <a:tab pos="7239000" algn="l"/>
              </a:tabLst>
            </a:pPr>
            <a:r>
              <a:rPr lang="de-DE" altLang="de-DE" dirty="0" err="1" smtClean="0">
                <a:solidFill>
                  <a:srgbClr val="14267A"/>
                </a:solidFill>
              </a:rPr>
              <a:t>Selenium</a:t>
            </a:r>
            <a:r>
              <a:rPr lang="de-DE" altLang="de-DE" dirty="0" smtClean="0">
                <a:solidFill>
                  <a:srgbClr val="14267A"/>
                </a:solidFill>
              </a:rPr>
              <a:t> IDE: Vorteile</a:t>
            </a:r>
          </a:p>
        </p:txBody>
      </p:sp>
      <p:sp>
        <p:nvSpPr>
          <p:cNvPr id="10243" name="Rectangle 2"/>
          <p:cNvSpPr>
            <a:spLocks noChangeArrowheads="1"/>
          </p:cNvSpPr>
          <p:nvPr/>
        </p:nvSpPr>
        <p:spPr bwMode="auto">
          <a:xfrm>
            <a:off x="755576" y="1196752"/>
            <a:ext cx="7524824" cy="52565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a:solidFill>
                  <a:schemeClr val="tx1"/>
                </a:solidFill>
                <a:latin typeface="Arial" panose="020B0604020202020204" pitchFamily="34" charset="0"/>
                <a:cs typeface="Arial Unicode MS" panose="020B0604020202020204" pitchFamily="34" charset="-128"/>
              </a:defRPr>
            </a:lvl9pPr>
          </a:lstStyle>
          <a:p>
            <a:pPr marL="285750" indent="-285750" eaLnBrk="1" hangingPunct="1">
              <a:lnSpc>
                <a:spcPct val="112000"/>
              </a:lnSpc>
              <a:buFont typeface="Arial" panose="020B0604020202020204" pitchFamily="34" charset="0"/>
              <a:buChar char="•"/>
            </a:pPr>
            <a:r>
              <a:rPr lang="de-DE" altLang="de-DE" sz="2000" dirty="0" err="1" smtClean="0">
                <a:solidFill>
                  <a:srgbClr val="14267A"/>
                </a:solidFill>
                <a:latin typeface="Calibri" panose="020F0502020204030204" pitchFamily="34" charset="0"/>
              </a:rPr>
              <a:t>Macro</a:t>
            </a:r>
            <a:r>
              <a:rPr lang="de-DE" altLang="de-DE" sz="2000" dirty="0" smtClean="0">
                <a:solidFill>
                  <a:srgbClr val="14267A"/>
                </a:solidFill>
                <a:latin typeface="Calibri" panose="020F0502020204030204" pitchFamily="34" charset="0"/>
              </a:rPr>
              <a:t>-Recorder</a:t>
            </a:r>
            <a:r>
              <a:rPr lang="de-DE" altLang="de-DE" sz="2000" dirty="0">
                <a:solidFill>
                  <a:srgbClr val="14267A"/>
                </a:solidFill>
                <a:latin typeface="Calibri" panose="020F0502020204030204" pitchFamily="34" charset="0"/>
              </a:rPr>
              <a:t>: für Aufzeichnungen der Browser auch von Nicht-Programmierern </a:t>
            </a:r>
            <a:r>
              <a:rPr lang="de-DE" altLang="de-DE" sz="2000" dirty="0" smtClean="0">
                <a:solidFill>
                  <a:srgbClr val="14267A"/>
                </a:solidFill>
                <a:latin typeface="Calibri" panose="020F0502020204030204" pitchFamily="34" charset="0"/>
              </a:rPr>
              <a:t>bedienbar </a:t>
            </a:r>
          </a:p>
          <a:p>
            <a:pPr marL="285750" indent="-285750" eaLnBrk="1" hangingPunct="1">
              <a:lnSpc>
                <a:spcPct val="112000"/>
              </a:lnSpc>
              <a:buFont typeface="Arial" panose="020B0604020202020204" pitchFamily="34" charset="0"/>
              <a:buChar char="•"/>
            </a:pPr>
            <a:endParaRPr lang="de-DE" altLang="de-DE" sz="2000" dirty="0">
              <a:solidFill>
                <a:srgbClr val="14267A"/>
              </a:solidFill>
              <a:latin typeface="Calibri" panose="020F0502020204030204" pitchFamily="34" charset="0"/>
            </a:endParaRPr>
          </a:p>
          <a:p>
            <a:pPr marL="285750" indent="-285750" eaLnBrk="1" hangingPunct="1">
              <a:lnSpc>
                <a:spcPct val="112000"/>
              </a:lnSpc>
              <a:buFont typeface="Arial" panose="020B0604020202020204" pitchFamily="34" charset="0"/>
              <a:buChar char="•"/>
            </a:pPr>
            <a:r>
              <a:rPr lang="de-DE" altLang="de-DE" sz="2000" dirty="0">
                <a:solidFill>
                  <a:srgbClr val="14267A"/>
                </a:solidFill>
                <a:latin typeface="Calibri" panose="020F0502020204030204" pitchFamily="34" charset="0"/>
              </a:rPr>
              <a:t>Automatischer </a:t>
            </a:r>
            <a:r>
              <a:rPr lang="de-DE" altLang="de-DE" sz="2000" dirty="0" smtClean="0">
                <a:solidFill>
                  <a:srgbClr val="14267A"/>
                </a:solidFill>
                <a:latin typeface="Calibri" panose="020F0502020204030204" pitchFamily="34" charset="0"/>
              </a:rPr>
              <a:t>Test des Firefox-Browsers </a:t>
            </a:r>
            <a:r>
              <a:rPr lang="de-DE" altLang="de-DE" sz="2000" dirty="0">
                <a:solidFill>
                  <a:srgbClr val="14267A"/>
                </a:solidFill>
                <a:latin typeface="Calibri" panose="020F0502020204030204" pitchFamily="34" charset="0"/>
              </a:rPr>
              <a:t>mit Hilfe von selbstangelegten </a:t>
            </a:r>
            <a:r>
              <a:rPr lang="de-DE" altLang="de-DE" sz="2000" dirty="0" smtClean="0">
                <a:solidFill>
                  <a:srgbClr val="14267A"/>
                </a:solidFill>
                <a:latin typeface="Calibri" panose="020F0502020204030204" pitchFamily="34" charset="0"/>
              </a:rPr>
              <a:t>Test-</a:t>
            </a:r>
            <a:r>
              <a:rPr lang="de-DE" altLang="de-DE" sz="2000" dirty="0" err="1" smtClean="0">
                <a:solidFill>
                  <a:srgbClr val="14267A"/>
                </a:solidFill>
                <a:latin typeface="Calibri" panose="020F0502020204030204" pitchFamily="34" charset="0"/>
              </a:rPr>
              <a:t>Suites</a:t>
            </a:r>
            <a:r>
              <a:rPr lang="de-DE" altLang="de-DE" sz="2000" dirty="0" smtClean="0">
                <a:solidFill>
                  <a:srgbClr val="14267A"/>
                </a:solidFill>
                <a:latin typeface="Calibri" panose="020F0502020204030204" pitchFamily="34" charset="0"/>
              </a:rPr>
              <a:t> und Scheduler möglich</a:t>
            </a:r>
          </a:p>
          <a:p>
            <a:pPr eaLnBrk="1" hangingPunct="1">
              <a:lnSpc>
                <a:spcPct val="112000"/>
              </a:lnSpc>
            </a:pPr>
            <a:r>
              <a:rPr lang="de-DE" altLang="de-DE" sz="2000" dirty="0" smtClean="0">
                <a:solidFill>
                  <a:srgbClr val="14267A"/>
                </a:solidFill>
                <a:latin typeface="Calibri" panose="020F0502020204030204" pitchFamily="34" charset="0"/>
              </a:rPr>
              <a:t> </a:t>
            </a:r>
            <a:endParaRPr lang="de-DE" altLang="de-DE" sz="2000" dirty="0">
              <a:solidFill>
                <a:srgbClr val="14267A"/>
              </a:solidFill>
              <a:latin typeface="Calibri" panose="020F0502020204030204" pitchFamily="34" charset="0"/>
            </a:endParaRPr>
          </a:p>
          <a:p>
            <a:pPr marL="285750" indent="-285750" eaLnBrk="1" hangingPunct="1">
              <a:lnSpc>
                <a:spcPct val="112000"/>
              </a:lnSpc>
              <a:buFont typeface="Arial" panose="020B0604020202020204" pitchFamily="34" charset="0"/>
              <a:buChar char="•"/>
            </a:pPr>
            <a:r>
              <a:rPr lang="de-DE" altLang="de-DE" sz="2000" dirty="0">
                <a:solidFill>
                  <a:srgbClr val="14267A"/>
                </a:solidFill>
                <a:latin typeface="Calibri" panose="020F0502020204030204" pitchFamily="34" charset="0"/>
              </a:rPr>
              <a:t>HTML-Test-Scripting übersetzbar in die geläufigsten Webserver-Sprachen u.a. Java, C#, Python (Java </a:t>
            </a:r>
            <a:r>
              <a:rPr lang="de-DE" altLang="de-DE" sz="2000" dirty="0" smtClean="0">
                <a:solidFill>
                  <a:srgbClr val="14267A"/>
                </a:solidFill>
                <a:latin typeface="Calibri" panose="020F0502020204030204" pitchFamily="34" charset="0"/>
              </a:rPr>
              <a:t>unsere Wahl hier)</a:t>
            </a:r>
          </a:p>
          <a:p>
            <a:pPr eaLnBrk="1" hangingPunct="1">
              <a:lnSpc>
                <a:spcPct val="112000"/>
              </a:lnSpc>
            </a:pPr>
            <a:r>
              <a:rPr lang="de-DE" altLang="de-DE" sz="2000" dirty="0" smtClean="0">
                <a:solidFill>
                  <a:srgbClr val="14267A"/>
                </a:solidFill>
                <a:latin typeface="Calibri" panose="020F0502020204030204" pitchFamily="34" charset="0"/>
              </a:rPr>
              <a:t> </a:t>
            </a:r>
            <a:endParaRPr lang="de-DE" altLang="de-DE" sz="2000" dirty="0">
              <a:solidFill>
                <a:srgbClr val="14267A"/>
              </a:solidFill>
              <a:latin typeface="Calibri" panose="020F0502020204030204" pitchFamily="34" charset="0"/>
            </a:endParaRPr>
          </a:p>
          <a:p>
            <a:pPr marL="285750" indent="-285750" eaLnBrk="1" hangingPunct="1">
              <a:lnSpc>
                <a:spcPct val="112000"/>
              </a:lnSpc>
              <a:buFont typeface="Arial" panose="020B0604020202020204" pitchFamily="34" charset="0"/>
              <a:buChar char="•"/>
            </a:pPr>
            <a:r>
              <a:rPr lang="de-DE" altLang="de-DE" sz="2000" dirty="0" err="1" smtClean="0">
                <a:solidFill>
                  <a:srgbClr val="14267A"/>
                </a:solidFill>
                <a:latin typeface="Calibri" panose="020F0502020204030204" pitchFamily="34" charset="0"/>
              </a:rPr>
              <a:t>Selenese</a:t>
            </a:r>
            <a:r>
              <a:rPr lang="de-DE" altLang="de-DE" sz="2000" dirty="0" smtClean="0">
                <a:solidFill>
                  <a:srgbClr val="14267A"/>
                </a:solidFill>
                <a:latin typeface="Calibri" panose="020F0502020204030204" pitchFamily="34" charset="0"/>
              </a:rPr>
              <a:t> Scripting mit Assertion-und </a:t>
            </a:r>
            <a:r>
              <a:rPr lang="de-DE" altLang="de-DE" sz="2000" dirty="0" err="1">
                <a:solidFill>
                  <a:srgbClr val="14267A"/>
                </a:solidFill>
                <a:latin typeface="Calibri" panose="020F0502020204030204" pitchFamily="34" charset="0"/>
              </a:rPr>
              <a:t>Verify</a:t>
            </a:r>
            <a:r>
              <a:rPr lang="de-DE" altLang="de-DE" sz="2000" dirty="0">
                <a:solidFill>
                  <a:srgbClr val="14267A"/>
                </a:solidFill>
                <a:latin typeface="Calibri" panose="020F0502020204030204" pitchFamily="34" charset="0"/>
              </a:rPr>
              <a:t>-Anweisungen bieten eine effiziente Möglichkeit des Vergleichens von erwarteten und den tatsächlichen </a:t>
            </a:r>
            <a:r>
              <a:rPr lang="de-DE" altLang="de-DE" sz="2000" dirty="0" smtClean="0">
                <a:solidFill>
                  <a:srgbClr val="14267A"/>
                </a:solidFill>
                <a:latin typeface="Calibri" panose="020F0502020204030204" pitchFamily="34" charset="0"/>
              </a:rPr>
              <a:t>Ergebnissen.</a:t>
            </a:r>
          </a:p>
          <a:p>
            <a:pPr marL="285750" indent="-285750" eaLnBrk="1" hangingPunct="1">
              <a:lnSpc>
                <a:spcPct val="112000"/>
              </a:lnSpc>
              <a:buFont typeface="Arial" panose="020B0604020202020204" pitchFamily="34" charset="0"/>
              <a:buChar char="•"/>
            </a:pPr>
            <a:endParaRPr lang="de-DE" altLang="de-DE" sz="2000" dirty="0" smtClean="0">
              <a:solidFill>
                <a:srgbClr val="14267A"/>
              </a:solidFill>
              <a:latin typeface="Calibri" panose="020F0502020204030204" pitchFamily="34" charset="0"/>
            </a:endParaRPr>
          </a:p>
          <a:p>
            <a:pPr marL="285750" indent="-285750" eaLnBrk="1" hangingPunct="1">
              <a:lnSpc>
                <a:spcPct val="112000"/>
              </a:lnSpc>
              <a:buFont typeface="Arial" panose="020B0604020202020204" pitchFamily="34" charset="0"/>
              <a:buChar char="•"/>
            </a:pPr>
            <a:r>
              <a:rPr lang="de-DE" altLang="de-DE" sz="2000" dirty="0" smtClean="0">
                <a:solidFill>
                  <a:srgbClr val="14267A"/>
                </a:solidFill>
                <a:latin typeface="Calibri" panose="020F0502020204030204" pitchFamily="34" charset="0"/>
              </a:rPr>
              <a:t>Primitive </a:t>
            </a:r>
            <a:r>
              <a:rPr lang="de-DE" altLang="de-DE" sz="2000" dirty="0">
                <a:solidFill>
                  <a:srgbClr val="14267A"/>
                </a:solidFill>
                <a:latin typeface="Calibri" panose="020F0502020204030204" pitchFamily="34" charset="0"/>
              </a:rPr>
              <a:t>Berichterstattung (Ampel und Log</a:t>
            </a:r>
            <a:r>
              <a:rPr lang="de-DE" altLang="de-DE" sz="2000" dirty="0" smtClean="0">
                <a:solidFill>
                  <a:srgbClr val="14267A"/>
                </a:solidFill>
                <a:latin typeface="Calibri" panose="020F0502020204030204" pitchFamily="34" charset="0"/>
              </a:rPr>
              <a:t>)</a:t>
            </a:r>
          </a:p>
          <a:p>
            <a:pPr eaLnBrk="1" hangingPunct="1">
              <a:lnSpc>
                <a:spcPct val="112000"/>
              </a:lnSpc>
            </a:pPr>
            <a:endParaRPr lang="de-DE" altLang="de-DE" dirty="0" smtClean="0">
              <a:solidFill>
                <a:srgbClr val="14267A"/>
              </a:solidFill>
              <a:latin typeface="Calibri" panose="020F0502020204030204" pitchFamily="34" charset="0"/>
            </a:endParaRPr>
          </a:p>
          <a:p>
            <a:pPr eaLnBrk="1" hangingPunct="1">
              <a:lnSpc>
                <a:spcPct val="112000"/>
              </a:lnSpc>
            </a:pPr>
            <a:endParaRPr lang="de-DE" altLang="de-DE" dirty="0" smtClean="0">
              <a:solidFill>
                <a:srgbClr val="14267A"/>
              </a:solidFill>
              <a:latin typeface="Calibri" panose="020F0502020204030204" pitchFamily="34" charset="0"/>
            </a:endParaRPr>
          </a:p>
          <a:p>
            <a:pPr eaLnBrk="1" hangingPunct="1">
              <a:lnSpc>
                <a:spcPct val="112000"/>
              </a:lnSpc>
            </a:pPr>
            <a:endParaRPr lang="de-DE" altLang="de-DE" dirty="0">
              <a:solidFill>
                <a:srgbClr val="14267A"/>
              </a:solidFill>
              <a:latin typeface="Calibri" panose="020F0502020204030204" pitchFamily="34" charset="0"/>
            </a:endParaRPr>
          </a:p>
        </p:txBody>
      </p:sp>
    </p:spTree>
    <p:extLst>
      <p:ext uri="{BB962C8B-B14F-4D97-AF65-F5344CB8AC3E}">
        <p14:creationId xmlns:p14="http://schemas.microsoft.com/office/powerpoint/2010/main" val="6865170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41&quot;/&gt;&lt;partner val=&quot;53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101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QfYyR_T2UCGsp54ec6ah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dQfYyR_T2UCGsp54ec6ahQ"/>
</p:tagLst>
</file>

<file path=ppt/theme/theme1.xml><?xml version="1.0" encoding="utf-8"?>
<a:theme xmlns:a="http://schemas.openxmlformats.org/drawingml/2006/main" name="Masterlayout - heine">
  <a:themeElements>
    <a:clrScheme name="Masterlayout - hein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asterlayout - heine">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asterlayout - hein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layout - hein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layout - hein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layout - hein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layout - hein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layout - hein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layout - hein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asterlayout - hein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0</TotalTime>
  <Words>992</Words>
  <Application>Microsoft Office PowerPoint</Application>
  <PresentationFormat>Bildschirmpräsentation (4:3)</PresentationFormat>
  <Paragraphs>193</Paragraphs>
  <Slides>29</Slides>
  <Notes>20</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29</vt:i4>
      </vt:variant>
    </vt:vector>
  </HeadingPairs>
  <TitlesOfParts>
    <vt:vector size="37" baseType="lpstr">
      <vt:lpstr>Arial Unicode MS</vt:lpstr>
      <vt:lpstr>Arial</vt:lpstr>
      <vt:lpstr>Calibri</vt:lpstr>
      <vt:lpstr>Tahoma</vt:lpstr>
      <vt:lpstr>Times New Roman</vt:lpstr>
      <vt:lpstr>Verdana</vt:lpstr>
      <vt:lpstr>Masterlayout - heine</vt:lpstr>
      <vt:lpstr>think-cell Folie</vt:lpstr>
      <vt:lpstr>PowerPoint-Präsentation</vt:lpstr>
      <vt:lpstr>PowerPoint-Präsentation</vt:lpstr>
      <vt:lpstr>Irren ist menschlich</vt:lpstr>
      <vt:lpstr>Aber bitte nicht Testen von Hand: Test Automation</vt:lpstr>
      <vt:lpstr>Selenium IDE: Kurze Einführung</vt:lpstr>
      <vt:lpstr>Selenium IDE im Einsatz</vt:lpstr>
      <vt:lpstr>Selenese HTML-View</vt:lpstr>
      <vt:lpstr>Selenese: kurz erklärt</vt:lpstr>
      <vt:lpstr>Selenium IDE: Vorteile</vt:lpstr>
      <vt:lpstr>Limitationen der Selenium IDE</vt:lpstr>
      <vt:lpstr>Selenium Webdriver API: How it works</vt:lpstr>
      <vt:lpstr>Here is a simplified architectural representation.... </vt:lpstr>
      <vt:lpstr>PowerPoint-Präsentation</vt:lpstr>
      <vt:lpstr>Selenium IDE – Export: Selenese HTML-View</vt:lpstr>
      <vt:lpstr>Selenium IDE – Export:  Java-View</vt:lpstr>
      <vt:lpstr>Java-View</vt:lpstr>
      <vt:lpstr>PowerPoint-Präsentation</vt:lpstr>
      <vt:lpstr>PowerPoint-Präsentation</vt:lpstr>
      <vt:lpstr>PowerPoint-Präsentation</vt:lpstr>
      <vt:lpstr>Browserstack: Developertools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Heinrich Heine GmbH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Wettbewerb</dc:title>
  <dc:creator>dhoepfinger</dc:creator>
  <cp:lastModifiedBy>ASchuette</cp:lastModifiedBy>
  <cp:revision>777</cp:revision>
  <cp:lastPrinted>2016-07-28T06:52:09Z</cp:lastPrinted>
  <dcterms:created xsi:type="dcterms:W3CDTF">2009-02-13T09:45:51Z</dcterms:created>
  <dcterms:modified xsi:type="dcterms:W3CDTF">2017-05-12T15:42:14Z</dcterms:modified>
</cp:coreProperties>
</file>